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65" r:id="rId2"/>
    <p:sldId id="357" r:id="rId3"/>
    <p:sldId id="367" r:id="rId4"/>
    <p:sldId id="347" r:id="rId5"/>
    <p:sldId id="321" r:id="rId6"/>
    <p:sldId id="354" r:id="rId7"/>
    <p:sldId id="355" r:id="rId8"/>
    <p:sldId id="352" r:id="rId9"/>
    <p:sldId id="346" r:id="rId10"/>
    <p:sldId id="320" r:id="rId11"/>
    <p:sldId id="345" r:id="rId12"/>
    <p:sldId id="349" r:id="rId13"/>
    <p:sldId id="351" r:id="rId14"/>
    <p:sldId id="353" r:id="rId15"/>
    <p:sldId id="356" r:id="rId16"/>
    <p:sldId id="363" r:id="rId17"/>
    <p:sldId id="360" r:id="rId18"/>
    <p:sldId id="361" r:id="rId19"/>
    <p:sldId id="362" r:id="rId20"/>
    <p:sldId id="358" r:id="rId21"/>
    <p:sldId id="359" r:id="rId22"/>
    <p:sldId id="364" r:id="rId23"/>
    <p:sldId id="365" r:id="rId24"/>
    <p:sldId id="366" r:id="rId25"/>
    <p:sldId id="348" r:id="rId26"/>
    <p:sldId id="324" r:id="rId27"/>
    <p:sldId id="323" r:id="rId28"/>
    <p:sldId id="325" r:id="rId29"/>
    <p:sldId id="315" r:id="rId30"/>
    <p:sldId id="350" r:id="rId31"/>
  </p:sldIdLst>
  <p:sldSz cx="12188825" cy="6858000"/>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20"/>
    <a:srgbClr val="5CAB46"/>
    <a:srgbClr val="C27A69"/>
    <a:srgbClr val="5663AD"/>
    <a:srgbClr val="B4BBBF"/>
    <a:srgbClr val="ED1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3" autoAdjust="0"/>
    <p:restoredTop sz="94629" autoAdjust="0"/>
  </p:normalViewPr>
  <p:slideViewPr>
    <p:cSldViewPr showGuides="1">
      <p:cViewPr varScale="1">
        <p:scale>
          <a:sx n="128" d="100"/>
          <a:sy n="128" d="100"/>
        </p:scale>
        <p:origin x="192" y="1200"/>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r>
              <a:rPr lang="en-US"/>
              <a:t>10/16/2020</a:t>
            </a:r>
            <a:endParaRPr/>
          </a:p>
        </p:txBody>
      </p:sp>
      <p:sp>
        <p:nvSpPr>
          <p:cNvPr id="4" name="Slide Image Placeholder 3"/>
          <p:cNvSpPr>
            <a:spLocks noGrp="1" noRot="1" noChangeAspect="1"/>
          </p:cNvSpPr>
          <p:nvPr>
            <p:ph type="sldImg" idx="2"/>
          </p:nvPr>
        </p:nvSpPr>
        <p:spPr>
          <a:xfrm>
            <a:off x="407988" y="698500"/>
            <a:ext cx="6194425" cy="3486150"/>
          </a:xfrm>
          <a:prstGeom prst="rect">
            <a:avLst/>
          </a:prstGeom>
          <a:noFill/>
          <a:ln w="12700">
            <a:solidFill>
              <a:prstClr val="black"/>
            </a:solidFill>
          </a:ln>
        </p:spPr>
        <p:txBody>
          <a:bodyPr vert="horz" lIns="93172" tIns="46586" rIns="93172" bIns="46586"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uk-UA" smtClean="0"/>
              <a:t>1</a:t>
            </a:fld>
            <a:endParaRPr lang="uk-UA"/>
          </a:p>
        </p:txBody>
      </p:sp>
    </p:spTree>
    <p:extLst>
      <p:ext uri="{BB962C8B-B14F-4D97-AF65-F5344CB8AC3E}">
        <p14:creationId xmlns:p14="http://schemas.microsoft.com/office/powerpoint/2010/main" val="131467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uk-UA" smtClean="0"/>
              <a:t>15</a:t>
            </a:fld>
            <a:endParaRPr lang="uk-UA"/>
          </a:p>
        </p:txBody>
      </p:sp>
    </p:spTree>
    <p:extLst>
      <p:ext uri="{BB962C8B-B14F-4D97-AF65-F5344CB8AC3E}">
        <p14:creationId xmlns:p14="http://schemas.microsoft.com/office/powerpoint/2010/main" val="47934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rgbClr val="F4792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a:buClr>
                <a:srgbClr val="F47920"/>
              </a:buClr>
              <a:defRPr/>
            </a:lvl1pPr>
            <a:lvl2pPr>
              <a:buClr>
                <a:srgbClr val="F47920"/>
              </a:buClr>
              <a:defRPr/>
            </a:lvl2pPr>
            <a:lvl3pPr>
              <a:buClr>
                <a:srgbClr val="F47920"/>
              </a:buClr>
              <a:defRPr/>
            </a:lvl3pPr>
            <a:lvl4pPr>
              <a:buClr>
                <a:srgbClr val="F47920"/>
              </a:buClr>
              <a:defRPr/>
            </a:lvl4pPr>
            <a:lvl5pPr>
              <a:buClr>
                <a:srgbClr val="F479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9/7/23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lvl1pPr>
              <a:buClr>
                <a:srgbClr val="F47920"/>
              </a:buClr>
              <a:defRPr/>
            </a:lvl1pPr>
            <a:lvl2pPr>
              <a:buClr>
                <a:srgbClr val="F47920"/>
              </a:buClr>
              <a:defRPr/>
            </a:lvl2pPr>
            <a:lvl3pPr>
              <a:buClr>
                <a:srgbClr val="F47920"/>
              </a:buClr>
              <a:defRPr/>
            </a:lvl3pPr>
            <a:lvl4pPr>
              <a:buClr>
                <a:srgbClr val="F47920"/>
              </a:buClr>
              <a:defRPr/>
            </a:lvl4pPr>
            <a:lvl5pPr>
              <a:buClr>
                <a:srgbClr val="F479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9/7/23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9/7/23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rgbClr val="F479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9/7/23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9/7/23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rgbClr val="F479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buClr>
                <a:srgbClr val="F47920"/>
              </a:buClr>
              <a:defRPr sz="2400"/>
            </a:lvl1pPr>
            <a:lvl2pPr>
              <a:buClr>
                <a:srgbClr val="F47920"/>
              </a:buClr>
              <a:defRPr sz="2000"/>
            </a:lvl2pPr>
            <a:lvl3pPr>
              <a:buClr>
                <a:srgbClr val="F47920"/>
              </a:buClr>
              <a:defRPr sz="1800"/>
            </a:lvl3pPr>
            <a:lvl4pPr>
              <a:buClr>
                <a:srgbClr val="F47920"/>
              </a:buClr>
              <a:defRPr sz="1600"/>
            </a:lvl4pPr>
            <a:lvl5pPr>
              <a:buClr>
                <a:srgbClr val="F4792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rgbClr val="F479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buClr>
                <a:srgbClr val="F47920"/>
              </a:buClr>
              <a:defRPr sz="2400"/>
            </a:lvl1pPr>
            <a:lvl2pPr>
              <a:buClr>
                <a:srgbClr val="F47920"/>
              </a:buClr>
              <a:defRPr sz="2000"/>
            </a:lvl2pPr>
            <a:lvl3pPr>
              <a:buClr>
                <a:srgbClr val="F47920"/>
              </a:buClr>
              <a:defRPr sz="1800"/>
            </a:lvl3pPr>
            <a:lvl4pPr>
              <a:buClr>
                <a:srgbClr val="F47920"/>
              </a:buClr>
              <a:defRPr sz="1600"/>
            </a:lvl4pPr>
            <a:lvl5pPr>
              <a:buClr>
                <a:srgbClr val="F4792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9/7/23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9/7/23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9/7/23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buClr>
                <a:srgbClr val="F47920"/>
              </a:buClr>
              <a:defRPr sz="2400"/>
            </a:lvl1pPr>
            <a:lvl2pPr>
              <a:buClr>
                <a:srgbClr val="F47920"/>
              </a:buClr>
              <a:defRPr sz="2000"/>
            </a:lvl2pPr>
            <a:lvl3pPr>
              <a:buClr>
                <a:srgbClr val="F47920"/>
              </a:buClr>
              <a:defRPr sz="1800"/>
            </a:lvl3pPr>
            <a:lvl4pPr>
              <a:buClr>
                <a:srgbClr val="F47920"/>
              </a:buClr>
              <a:defRPr sz="1600"/>
            </a:lvl4pPr>
            <a:lvl5pPr>
              <a:buClr>
                <a:srgbClr val="F4792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9/7/23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9/7/23</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9/7/23</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rgbClr val="F47920"/>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rgbClr val="F47920"/>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rgbClr val="F47920"/>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44.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2.png"/><Relationship Id="rId7" Type="http://schemas.openxmlformats.org/officeDocument/2006/relationships/image" Target="../media/image60.jpe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62.jp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68.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0.jpeg"/><Relationship Id="rId1" Type="http://schemas.openxmlformats.org/officeDocument/2006/relationships/slideLayout" Target="../slideLayouts/slideLayout8.xml"/><Relationship Id="rId5" Type="http://schemas.openxmlformats.org/officeDocument/2006/relationships/image" Target="../media/image71.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2.jpe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12.png"/><Relationship Id="rId4" Type="http://schemas.openxmlformats.org/officeDocument/2006/relationships/image" Target="../media/image73.jpeg"/><Relationship Id="rId9"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78.jpeg"/><Relationship Id="rId7" Type="http://schemas.openxmlformats.org/officeDocument/2006/relationships/image" Target="../media/image19.png"/><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79.JP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1.jpeg"/><Relationship Id="rId7" Type="http://schemas.openxmlformats.org/officeDocument/2006/relationships/image" Target="../media/image13.png"/><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87.jp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9.jpeg"/><Relationship Id="rId7" Type="http://schemas.openxmlformats.org/officeDocument/2006/relationships/image" Target="../media/image13.pn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jpeg"/><Relationship Id="rId11" Type="http://schemas.openxmlformats.org/officeDocument/2006/relationships/image" Target="../media/image14.png"/><Relationship Id="rId5" Type="http://schemas.openxmlformats.org/officeDocument/2006/relationships/image" Target="../media/image91.jpeg"/><Relationship Id="rId10" Type="http://schemas.openxmlformats.org/officeDocument/2006/relationships/image" Target="../media/image93.jpeg"/><Relationship Id="rId4" Type="http://schemas.openxmlformats.org/officeDocument/2006/relationships/image" Target="../media/image90.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hyperlink" Target="mailto:fortiz@endurocomposites.com" TargetMode="External"/><Relationship Id="rId13" Type="http://schemas.openxmlformats.org/officeDocument/2006/relationships/hyperlink" Target="mailto:gmccoy@pultrude.com" TargetMode="External"/><Relationship Id="rId3" Type="http://schemas.openxmlformats.org/officeDocument/2006/relationships/hyperlink" Target="mailto:bweyant@pultrude.com" TargetMode="External"/><Relationship Id="rId7" Type="http://schemas.openxmlformats.org/officeDocument/2006/relationships/hyperlink" Target="mailto:tshank@pultrude.com" TargetMode="External"/><Relationship Id="rId12" Type="http://schemas.openxmlformats.org/officeDocument/2006/relationships/hyperlink" Target="mailto:tkagarise@pultrude.com" TargetMode="External"/><Relationship Id="rId2" Type="http://schemas.openxmlformats.org/officeDocument/2006/relationships/hyperlink" Target="mailto:csechler@pultrude.com" TargetMode="External"/><Relationship Id="rId1" Type="http://schemas.openxmlformats.org/officeDocument/2006/relationships/slideLayout" Target="../slideLayouts/slideLayout8.xml"/><Relationship Id="rId6" Type="http://schemas.openxmlformats.org/officeDocument/2006/relationships/hyperlink" Target="mailto:dneal@endurocomposites.com" TargetMode="External"/><Relationship Id="rId11" Type="http://schemas.openxmlformats.org/officeDocument/2006/relationships/hyperlink" Target="mailto:jmiller@pultrude.com" TargetMode="External"/><Relationship Id="rId5" Type="http://schemas.openxmlformats.org/officeDocument/2006/relationships/hyperlink" Target="mailto:Abarth@endurocomposites.com" TargetMode="External"/><Relationship Id="rId15" Type="http://schemas.openxmlformats.org/officeDocument/2006/relationships/hyperlink" Target="mailto:falvidrez@endurocomposites.com" TargetMode="External"/><Relationship Id="rId10" Type="http://schemas.openxmlformats.org/officeDocument/2006/relationships/hyperlink" Target="mailto:bheger@endurocomposites.com" TargetMode="External"/><Relationship Id="rId4" Type="http://schemas.openxmlformats.org/officeDocument/2006/relationships/hyperlink" Target="mailto:gblaszak@coastlinecomposites.com" TargetMode="External"/><Relationship Id="rId9" Type="http://schemas.openxmlformats.org/officeDocument/2006/relationships/hyperlink" Target="mailto:jwollet@compositeadvantage.com" TargetMode="External"/><Relationship Id="rId14" Type="http://schemas.openxmlformats.org/officeDocument/2006/relationships/hyperlink" Target="mailto:??@endurocomposites.co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4.jpg"/><Relationship Id="rId7"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32.jpg"/><Relationship Id="rId5" Type="http://schemas.openxmlformats.org/officeDocument/2006/relationships/image" Target="../media/image96.jpg"/><Relationship Id="rId4" Type="http://schemas.openxmlformats.org/officeDocument/2006/relationships/image" Target="../media/image95.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12.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png"/><Relationship Id="rId7"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9690" y="2209800"/>
            <a:ext cx="10309121" cy="2895600"/>
          </a:xfrm>
        </p:spPr>
        <p:txBody>
          <a:bodyPr>
            <a:noAutofit/>
          </a:bodyPr>
          <a:lstStyle/>
          <a:p>
            <a:r>
              <a:rPr lang="en-US" sz="5400" dirty="0">
                <a:latin typeface="Avenir Light" charset="0"/>
                <a:ea typeface="Avenir Light" charset="0"/>
                <a:cs typeface="Avenir Light" charset="0"/>
              </a:rPr>
              <a:t>SALES ROLES &amp; RESPONSIBILITIES</a:t>
            </a:r>
          </a:p>
        </p:txBody>
      </p:sp>
      <p:pic>
        <p:nvPicPr>
          <p:cNvPr id="5" name="Picture 4" descr="A picture containing text&#10;&#10;Description automatically generated">
            <a:extLst>
              <a:ext uri="{FF2B5EF4-FFF2-40B4-BE49-F238E27FC236}">
                <a16:creationId xmlns:a16="http://schemas.microsoft.com/office/drawing/2014/main" id="{4FB526F2-18AC-49C8-9E52-5AAE0BDE46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012" y="1752600"/>
            <a:ext cx="4742174" cy="1219200"/>
          </a:xfrm>
          <a:prstGeom prst="rect">
            <a:avLst/>
          </a:prstGeom>
        </p:spPr>
      </p:pic>
      <p:sp>
        <p:nvSpPr>
          <p:cNvPr id="7" name="TextBox 6">
            <a:extLst>
              <a:ext uri="{FF2B5EF4-FFF2-40B4-BE49-F238E27FC236}">
                <a16:creationId xmlns:a16="http://schemas.microsoft.com/office/drawing/2014/main" id="{BBB43F99-35CB-46F7-B612-783A3DE79A3E}"/>
              </a:ext>
            </a:extLst>
          </p:cNvPr>
          <p:cNvSpPr txBox="1"/>
          <p:nvPr/>
        </p:nvSpPr>
        <p:spPr>
          <a:xfrm>
            <a:off x="573724" y="6096000"/>
            <a:ext cx="11201400" cy="646331"/>
          </a:xfrm>
          <a:prstGeom prst="rect">
            <a:avLst/>
          </a:prstGeom>
          <a:noFill/>
        </p:spPr>
        <p:txBody>
          <a:bodyPr wrap="square">
            <a:spAutoFit/>
          </a:bodyPr>
          <a:lstStyle/>
          <a:p>
            <a:pPr lvl="0">
              <a:defRPr/>
            </a:pPr>
            <a:r>
              <a:rPr lang="en-MY" sz="1200" dirty="0">
                <a:latin typeface="Avenir Book" charset="0"/>
                <a:ea typeface="Avenir Book" charset="0"/>
                <a:cs typeface="Avenir Book" charset="0"/>
              </a:rPr>
              <a:t>The content of this document is the exclusive confidential property of Creative Composites Group. Copying, disclosure to others or other use is prohibited without the express written authorization of CCG. </a:t>
            </a:r>
            <a:r>
              <a:rPr lang="en-GB" sz="1200" dirty="0">
                <a:latin typeface="Avenir Book" charset="0"/>
                <a:ea typeface="Avenir Book" charset="0"/>
                <a:cs typeface="Avenir Book" charset="0"/>
              </a:rPr>
              <a:t>Any third party is strictly prohibited from reading, using, disclosing, distributing or copying the content of this document and all associated detail within it. You should not rely on, or take, or fail to take any action based upon the content of this document.</a:t>
            </a:r>
            <a:endParaRPr lang="en-US" sz="1200" dirty="0">
              <a:latin typeface="Avenir Book" charset="0"/>
              <a:ea typeface="Avenir Book" charset="0"/>
              <a:cs typeface="Avenir Book" charset="0"/>
            </a:endParaRPr>
          </a:p>
        </p:txBody>
      </p:sp>
      <p:sp>
        <p:nvSpPr>
          <p:cNvPr id="6" name="Subtitle 3"/>
          <p:cNvSpPr>
            <a:spLocks noGrp="1"/>
          </p:cNvSpPr>
          <p:nvPr>
            <p:ph type="subTitle" idx="1"/>
          </p:nvPr>
        </p:nvSpPr>
        <p:spPr>
          <a:xfrm>
            <a:off x="581710" y="5410200"/>
            <a:ext cx="8229600" cy="533400"/>
          </a:xfrm>
        </p:spPr>
        <p:txBody>
          <a:bodyPr>
            <a:normAutofit fontScale="62500" lnSpcReduction="20000"/>
          </a:bodyPr>
          <a:lstStyle/>
          <a:p>
            <a:r>
              <a:rPr lang="it-IT" dirty="0">
                <a:latin typeface="Avenir Light" charset="0"/>
                <a:ea typeface="Avenir Light" charset="0"/>
                <a:cs typeface="Avenir Light" charset="0"/>
              </a:rPr>
              <a:t>Dustin Troutman</a:t>
            </a:r>
          </a:p>
          <a:p>
            <a:r>
              <a:rPr lang="it-IT" dirty="0">
                <a:latin typeface="Avenir Light" charset="0"/>
                <a:ea typeface="Avenir Light" charset="0"/>
                <a:cs typeface="Avenir Light" charset="0"/>
              </a:rPr>
              <a:t>09/08/2023</a:t>
            </a:r>
            <a:br>
              <a:rPr lang="it-IT" dirty="0">
                <a:latin typeface="Avenir Light" charset="0"/>
                <a:ea typeface="Avenir Light" charset="0"/>
                <a:cs typeface="Avenir Light" charset="0"/>
              </a:rPr>
            </a:br>
            <a:endParaRPr lang="it-IT" dirty="0">
              <a:latin typeface="Avenir Light" charset="0"/>
              <a:ea typeface="Avenir Light" charset="0"/>
              <a:cs typeface="Avenir Light" charset="0"/>
            </a:endParaRP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FDA0BBB4-D046-4618-99F9-EC5EDD0E88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4294" y="450414"/>
            <a:ext cx="986573" cy="433868"/>
          </a:xfrm>
          <a:prstGeom prst="rect">
            <a:avLst/>
          </a:prstGeom>
        </p:spPr>
      </p:pic>
      <p:pic>
        <p:nvPicPr>
          <p:cNvPr id="34" name="Picture 33" descr="Logo&#10;&#10;Description automatically generated">
            <a:extLst>
              <a:ext uri="{FF2B5EF4-FFF2-40B4-BE49-F238E27FC236}">
                <a16:creationId xmlns:a16="http://schemas.microsoft.com/office/drawing/2014/main" id="{57F10027-6DB7-48AC-9487-CF3B028F3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5521" y="304800"/>
            <a:ext cx="637574" cy="630690"/>
          </a:xfrm>
          <a:prstGeom prst="rect">
            <a:avLst/>
          </a:prstGeom>
        </p:spPr>
      </p:pic>
      <p:pic>
        <p:nvPicPr>
          <p:cNvPr id="35" name="Picture 34">
            <a:extLst>
              <a:ext uri="{FF2B5EF4-FFF2-40B4-BE49-F238E27FC236}">
                <a16:creationId xmlns:a16="http://schemas.microsoft.com/office/drawing/2014/main" id="{23ED0925-6226-45A9-8D11-10AE4D3E42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9669" y="478290"/>
            <a:ext cx="833543" cy="405992"/>
          </a:xfrm>
          <a:prstGeom prst="rect">
            <a:avLst/>
          </a:prstGeom>
        </p:spPr>
      </p:pic>
      <p:sp>
        <p:nvSpPr>
          <p:cNvPr id="6" name="Title 1">
            <a:extLst>
              <a:ext uri="{FF2B5EF4-FFF2-40B4-BE49-F238E27FC236}">
                <a16:creationId xmlns:a16="http://schemas.microsoft.com/office/drawing/2014/main" id="{A21839CF-D142-7DAF-81D0-AEFFE1F2358E}"/>
              </a:ext>
            </a:extLst>
          </p:cNvPr>
          <p:cNvSpPr>
            <a:spLocks noGrp="1"/>
          </p:cNvSpPr>
          <p:nvPr>
            <p:ph type="title"/>
          </p:nvPr>
        </p:nvSpPr>
        <p:spPr>
          <a:xfrm>
            <a:off x="455613" y="228600"/>
            <a:ext cx="8358681" cy="990600"/>
          </a:xfrm>
        </p:spPr>
        <p:txBody>
          <a:bodyPr/>
          <a:lstStyle/>
          <a:p>
            <a:r>
              <a:rPr lang="en-US" sz="3200" dirty="0">
                <a:latin typeface="Avenir Light"/>
                <a:ea typeface="Avenir Book" charset="0"/>
                <a:cs typeface="Avenir Book" charset="0"/>
              </a:rPr>
              <a:t>ACCESS STRUCTURES</a:t>
            </a:r>
            <a:br>
              <a:rPr lang="en-US" sz="3200" dirty="0">
                <a:latin typeface="Avenir Light"/>
                <a:ea typeface="Avenir Book" charset="0"/>
                <a:cs typeface="Avenir Book" charset="0"/>
              </a:rPr>
            </a:br>
            <a:r>
              <a:rPr lang="en-US" sz="2800" dirty="0">
                <a:latin typeface="Avenir Light"/>
                <a:ea typeface="Avenir Book" charset="0"/>
                <a:cs typeface="Avenir Book" charset="0"/>
              </a:rPr>
              <a:t>PEDESTRIAN BRIDGES, BOARDWALKS  </a:t>
            </a:r>
          </a:p>
        </p:txBody>
      </p:sp>
      <p:sp>
        <p:nvSpPr>
          <p:cNvPr id="7" name="TextBox 6">
            <a:extLst>
              <a:ext uri="{FF2B5EF4-FFF2-40B4-BE49-F238E27FC236}">
                <a16:creationId xmlns:a16="http://schemas.microsoft.com/office/drawing/2014/main" id="{5EC887A4-ADF8-9ACA-ECF3-F241E6770E8E}"/>
              </a:ext>
            </a:extLst>
          </p:cNvPr>
          <p:cNvSpPr txBox="1"/>
          <p:nvPr/>
        </p:nvSpPr>
        <p:spPr>
          <a:xfrm>
            <a:off x="459550" y="1441014"/>
            <a:ext cx="11578461" cy="5324535"/>
          </a:xfrm>
          <a:prstGeom prst="rect">
            <a:avLst/>
          </a:prstGeom>
          <a:noFill/>
        </p:spPr>
        <p:txBody>
          <a:bodyPr wrap="square">
            <a:spAutoFit/>
          </a:bodyPr>
          <a:lstStyle/>
          <a:p>
            <a:r>
              <a:rPr lang="en-US" sz="2000" b="1" dirty="0">
                <a:latin typeface="Avenir Light"/>
                <a:ea typeface="Avenir Book" charset="0"/>
                <a:cs typeface="Avenir Book" charset="0"/>
              </a:rPr>
              <a:t>Pedestrian Bridges, Boardwalks and Walkways and Molded Pedestrian T-Beam Bridges and Decks</a:t>
            </a:r>
          </a:p>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pedestrian bridges, boardwalks, walkways, planking, trusses, molded pedestrian decks</a:t>
            </a:r>
          </a:p>
          <a:p>
            <a:r>
              <a:rPr lang="en-US" sz="2000" b="1" dirty="0">
                <a:latin typeface="Avenir Light"/>
                <a:ea typeface="Avenir Book" charset="0"/>
                <a:cs typeface="Avenir Book" charset="0"/>
              </a:rPr>
              <a:t>Brands: </a:t>
            </a:r>
            <a:r>
              <a:rPr lang="en-US" sz="2000" dirty="0">
                <a:latin typeface="Avenir Light"/>
                <a:ea typeface="Avenir Book" charset="0"/>
                <a:cs typeface="Avenir Book" charset="0"/>
              </a:rPr>
              <a:t>E.T. Techtonics™, Heavy Duty Plank, </a:t>
            </a:r>
            <a:r>
              <a:rPr lang="en-US" sz="2000" dirty="0" err="1">
                <a:latin typeface="Avenir Light"/>
                <a:ea typeface="Avenir Book" charset="0"/>
                <a:cs typeface="Avenir Book" charset="0"/>
              </a:rPr>
              <a:t>SuperPlank</a:t>
            </a:r>
            <a:r>
              <a:rPr lang="en-US" sz="2000" baseline="30000" dirty="0">
                <a:latin typeface="Avenir Light"/>
                <a:ea typeface="Avenir Book" charset="0"/>
                <a:cs typeface="Avenir Book" charset="0"/>
              </a:rPr>
              <a:t> ®</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FlowGrip</a:t>
            </a:r>
            <a:r>
              <a:rPr lang="en-US" sz="2000" baseline="30000" dirty="0">
                <a:latin typeface="Avenir Light"/>
                <a:ea typeface="Avenir Book" charset="0"/>
                <a:cs typeface="Avenir Book" charset="0"/>
              </a:rPr>
              <a:t> ®</a:t>
            </a:r>
            <a:r>
              <a:rPr lang="en-US" sz="2000" dirty="0">
                <a:latin typeface="Avenir Light"/>
                <a:ea typeface="Avenir Book" charset="0"/>
                <a:cs typeface="Avenir Book" charset="0"/>
              </a:rPr>
              <a:t>, </a:t>
            </a:r>
            <a:r>
              <a:rPr lang="en-US" sz="2000" dirty="0">
                <a:latin typeface="Avenir Light"/>
              </a:rPr>
              <a:t>Ameri-Board</a:t>
            </a:r>
            <a:r>
              <a:rPr lang="en-US" sz="2000" dirty="0">
                <a:latin typeface="Avenir Light"/>
                <a:ea typeface="Avenir Book" charset="0"/>
                <a:cs typeface="Avenir Book" charset="0"/>
              </a:rPr>
              <a:t>™, SuperDeck</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Lite Projects that are brought to our attention that require a pultruded deck with pedestrian and minimal maintenance equipment loading are managed by E.T., AASHTO deck load and engineered projects go to Coastline.</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Brandon Weyant</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a:latin typeface="Avenir Light"/>
                <a:ea typeface="Avenir Book" charset="0"/>
                <a:cs typeface="Avenir Book" charset="0"/>
              </a:rPr>
              <a:t>Dustin Troutman</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coming out of CP: </a:t>
            </a:r>
            <a:r>
              <a:rPr lang="en-US" sz="2000" dirty="0">
                <a:latin typeface="Avenir Light"/>
                <a:ea typeface="Avenir Book" charset="0"/>
                <a:cs typeface="Avenir Book" charset="0"/>
              </a:rPr>
              <a:t>Dan Winey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coming out of CA: </a:t>
            </a:r>
            <a:r>
              <a:rPr lang="en-US" sz="2000" dirty="0">
                <a:latin typeface="Avenir Light"/>
                <a:ea typeface="Avenir Book" charset="0"/>
                <a:cs typeface="Avenir Book" charset="0"/>
              </a:rPr>
              <a:t>Josh Driver</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a:latin typeface="Avenir Light"/>
                <a:ea typeface="Avenir Book" charset="0"/>
                <a:cs typeface="Avenir Book" charset="0"/>
              </a:rPr>
              <a:t>Adam Rose (CA), Dan Winey (CP)</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Brandon Weyant, Griffin (Broker/Distributor)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Inside Sales Support: </a:t>
            </a:r>
            <a:r>
              <a:rPr lang="en-US" sz="2000" dirty="0">
                <a:latin typeface="Avenir Light"/>
                <a:ea typeface="Avenir Book" charset="0"/>
                <a:cs typeface="Avenir Book" charset="0"/>
              </a:rPr>
              <a:t>Conner Lazorka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Territory: </a:t>
            </a:r>
            <a:r>
              <a:rPr lang="en-US" sz="2000" dirty="0">
                <a:latin typeface="Avenir Light"/>
                <a:ea typeface="Avenir Book" charset="0"/>
                <a:cs typeface="Avenir Book" charset="0"/>
              </a:rPr>
              <a:t>Global</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pic>
        <p:nvPicPr>
          <p:cNvPr id="5" name="Picture 4" descr="A picture containing water, sky, outdoor, nature&#10;&#10;Description automatically generated">
            <a:extLst>
              <a:ext uri="{FF2B5EF4-FFF2-40B4-BE49-F238E27FC236}">
                <a16:creationId xmlns:a16="http://schemas.microsoft.com/office/drawing/2014/main" id="{0E015250-CFC3-4AB2-BC8E-A8204C4F00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64" t="18889" r="19164" b="27778"/>
          <a:stretch/>
        </p:blipFill>
        <p:spPr>
          <a:xfrm>
            <a:off x="8450574" y="3657600"/>
            <a:ext cx="3278701" cy="2216586"/>
          </a:xfrm>
          <a:prstGeom prst="rect">
            <a:avLst/>
          </a:prstGeom>
        </p:spPr>
      </p:pic>
    </p:spTree>
    <p:extLst>
      <p:ext uri="{BB962C8B-B14F-4D97-AF65-F5344CB8AC3E}">
        <p14:creationId xmlns:p14="http://schemas.microsoft.com/office/powerpoint/2010/main" val="81375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817BE7D-174C-4DEE-A5FA-5CBFF76CB8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7" name="Picture 6">
            <a:extLst>
              <a:ext uri="{FF2B5EF4-FFF2-40B4-BE49-F238E27FC236}">
                <a16:creationId xmlns:a16="http://schemas.microsoft.com/office/drawing/2014/main" id="{9CB3F937-AC65-48BB-AF62-F414A0E7A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8" name="Picture 7">
            <a:extLst>
              <a:ext uri="{FF2B5EF4-FFF2-40B4-BE49-F238E27FC236}">
                <a16:creationId xmlns:a16="http://schemas.microsoft.com/office/drawing/2014/main" id="{6C943566-12EC-472F-95D0-7143EFB879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7701" y="1219200"/>
            <a:ext cx="1715436" cy="2286000"/>
          </a:xfrm>
          <a:prstGeom prst="rect">
            <a:avLst/>
          </a:prstGeom>
        </p:spPr>
      </p:pic>
      <p:sp>
        <p:nvSpPr>
          <p:cNvPr id="9" name="Title 1">
            <a:extLst>
              <a:ext uri="{FF2B5EF4-FFF2-40B4-BE49-F238E27FC236}">
                <a16:creationId xmlns:a16="http://schemas.microsoft.com/office/drawing/2014/main" id="{CE5EFF06-17BA-31B8-6D13-143109D6D6FD}"/>
              </a:ext>
            </a:extLst>
          </p:cNvPr>
          <p:cNvSpPr>
            <a:spLocks noGrp="1"/>
          </p:cNvSpPr>
          <p:nvPr>
            <p:ph type="title"/>
          </p:nvPr>
        </p:nvSpPr>
        <p:spPr>
          <a:xfrm>
            <a:off x="684212" y="228600"/>
            <a:ext cx="6564660" cy="838200"/>
          </a:xfrm>
        </p:spPr>
        <p:txBody>
          <a:bodyPr/>
          <a:lstStyle/>
          <a:p>
            <a:r>
              <a:rPr lang="en-US" dirty="0">
                <a:latin typeface="Avenir Light"/>
                <a:ea typeface="Avenir Book" charset="0"/>
                <a:cs typeface="Avenir Book" charset="0"/>
              </a:rPr>
              <a:t>BRIDGE DECKING</a:t>
            </a:r>
          </a:p>
        </p:txBody>
      </p:sp>
      <p:sp>
        <p:nvSpPr>
          <p:cNvPr id="10" name="TextBox 9">
            <a:extLst>
              <a:ext uri="{FF2B5EF4-FFF2-40B4-BE49-F238E27FC236}">
                <a16:creationId xmlns:a16="http://schemas.microsoft.com/office/drawing/2014/main" id="{EABD5207-134A-3E78-FF6B-E7521E293603}"/>
              </a:ext>
            </a:extLst>
          </p:cNvPr>
          <p:cNvSpPr txBox="1"/>
          <p:nvPr/>
        </p:nvSpPr>
        <p:spPr>
          <a:xfrm>
            <a:off x="684212" y="1219200"/>
            <a:ext cx="9525000" cy="5078313"/>
          </a:xfrm>
          <a:prstGeom prst="rect">
            <a:avLst/>
          </a:prstGeom>
          <a:noFill/>
        </p:spPr>
        <p:txBody>
          <a:bodyPr wrap="square">
            <a:spAutoFit/>
          </a:bodyPr>
          <a:lstStyle/>
          <a:p>
            <a:r>
              <a:rPr lang="en-US" b="1" dirty="0">
                <a:latin typeface="Avenir Light"/>
                <a:ea typeface="Avenir Book" charset="0"/>
                <a:cs typeface="Avenir Book" charset="0"/>
              </a:rPr>
              <a:t>Products: Rated </a:t>
            </a:r>
            <a:r>
              <a:rPr lang="en-US" dirty="0">
                <a:latin typeface="Avenir Light"/>
                <a:ea typeface="Avenir Book" charset="0"/>
                <a:cs typeface="Avenir Book" charset="0"/>
              </a:rPr>
              <a:t>vehicle bridge decks, cantilever sidewalks, concrete form deck panels</a:t>
            </a:r>
          </a:p>
          <a:p>
            <a:r>
              <a:rPr lang="en-US" b="1" dirty="0">
                <a:latin typeface="Avenir Light"/>
                <a:ea typeface="Avenir Book" charset="0"/>
                <a:cs typeface="Avenir Book" charset="0"/>
              </a:rPr>
              <a:t>Brands: </a:t>
            </a:r>
            <a:r>
              <a:rPr lang="en-US" dirty="0" err="1">
                <a:latin typeface="Avenir Light"/>
                <a:ea typeface="Avenir Book" charset="0"/>
                <a:cs typeface="Avenir Book" charset="0"/>
              </a:rPr>
              <a:t>FiberSpan</a:t>
            </a:r>
            <a:r>
              <a:rPr lang="en-US" dirty="0">
                <a:latin typeface="Avenir Light"/>
                <a:ea typeface="Avenir Book" charset="0"/>
                <a:cs typeface="Avenir Book" charset="0"/>
              </a:rPr>
              <a:t>-V, </a:t>
            </a:r>
            <a:r>
              <a:rPr lang="en-US" dirty="0" err="1">
                <a:latin typeface="Avenir Light"/>
                <a:ea typeface="Avenir Book" charset="0"/>
                <a:cs typeface="Avenir Book" charset="0"/>
              </a:rPr>
              <a:t>FIberSpan</a:t>
            </a:r>
            <a:r>
              <a:rPr lang="en-US" dirty="0">
                <a:latin typeface="Avenir Light"/>
                <a:ea typeface="Avenir Book" charset="0"/>
                <a:cs typeface="Avenir Book" charset="0"/>
              </a:rPr>
              <a:t>-P, </a:t>
            </a:r>
            <a:r>
              <a:rPr lang="en-US" dirty="0" err="1">
                <a:latin typeface="Avenir Light"/>
                <a:ea typeface="Avenir Book" charset="0"/>
                <a:cs typeface="Avenir Book" charset="0"/>
              </a:rPr>
              <a:t>FiberSpan</a:t>
            </a:r>
            <a:r>
              <a:rPr lang="en-US" dirty="0">
                <a:latin typeface="Avenir Light"/>
                <a:ea typeface="Avenir Book" charset="0"/>
                <a:cs typeface="Avenir Book" charset="0"/>
              </a:rPr>
              <a:t>-C, </a:t>
            </a:r>
            <a:r>
              <a:rPr lang="en-US" dirty="0" err="1">
                <a:latin typeface="Avenir Light"/>
                <a:ea typeface="Avenir Book" charset="0"/>
                <a:cs typeface="Avenir Book" charset="0"/>
              </a:rPr>
              <a:t>SuperPlank</a:t>
            </a:r>
            <a:r>
              <a:rPr lang="en-US" dirty="0">
                <a:latin typeface="Avenir Light"/>
                <a:ea typeface="Avenir Book" charset="0"/>
                <a:cs typeface="Avenir Book" charset="0"/>
              </a:rPr>
              <a:t>, </a:t>
            </a:r>
            <a:r>
              <a:rPr lang="en-US" dirty="0" err="1">
                <a:latin typeface="Avenir Light"/>
              </a:rPr>
              <a:t>SuperDeck</a:t>
            </a:r>
            <a:r>
              <a:rPr lang="en-US" baseline="30000" dirty="0">
                <a:latin typeface="Avenir Light"/>
                <a:ea typeface="Avenir Book" charset="0"/>
                <a:cs typeface="Avenir Book" charset="0"/>
              </a:rPr>
              <a:t>®</a:t>
            </a:r>
            <a:r>
              <a:rPr lang="en-US" dirty="0">
                <a:latin typeface="Avenir Light"/>
                <a:ea typeface="Avenir Book" charset="0"/>
                <a:cs typeface="Avenir Book" charset="0"/>
              </a:rPr>
              <a:t>, </a:t>
            </a:r>
            <a:r>
              <a:rPr lang="en-US" dirty="0" err="1">
                <a:latin typeface="Avenir Light"/>
                <a:ea typeface="Avenir Book" charset="0"/>
                <a:cs typeface="Avenir Book" charset="0"/>
              </a:rPr>
              <a:t>TuffSpan</a:t>
            </a:r>
            <a:r>
              <a:rPr lang="en-US" dirty="0">
                <a:latin typeface="Avenir Light"/>
                <a:ea typeface="Avenir Book" charset="0"/>
                <a:cs typeface="Avenir Book" charset="0"/>
              </a:rPr>
              <a:t>™</a:t>
            </a:r>
          </a:p>
          <a:p>
            <a:r>
              <a:rPr lang="en-US" b="1" dirty="0">
                <a:latin typeface="Avenir Light"/>
                <a:ea typeface="Avenir Book" charset="0"/>
                <a:cs typeface="Avenir Book" charset="0"/>
              </a:rPr>
              <a:t>Example: </a:t>
            </a:r>
            <a:r>
              <a:rPr lang="en-US" dirty="0">
                <a:latin typeface="Avenir Light"/>
                <a:ea typeface="Avenir Book" charset="0"/>
                <a:cs typeface="Avenir Book" charset="0"/>
              </a:rPr>
              <a:t>Projects that are engineered by structural engineering firms and require design assistance from CCG or Enduro. Projects that start with a molded deck and transition to a pultruded deck, stay with Coastline and become a house account with Greg M. providing oversight. </a:t>
            </a:r>
          </a:p>
          <a:p>
            <a:endParaRPr lang="en-US"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Sales Manager: </a:t>
            </a:r>
            <a:r>
              <a:rPr lang="en-US" dirty="0">
                <a:latin typeface="Avenir Light"/>
                <a:ea typeface="Avenir Book" charset="0"/>
                <a:cs typeface="Avenir Book" charset="0"/>
              </a:rPr>
              <a:t>Scott Reeve transitioning to Brandon Weyant, Aaron Barth (EC)</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Product Manager: </a:t>
            </a:r>
            <a:r>
              <a:rPr lang="en-US" dirty="0">
                <a:latin typeface="Avenir Light"/>
                <a:ea typeface="Avenir Book" charset="0"/>
                <a:cs typeface="Avenir Book" charset="0"/>
              </a:rPr>
              <a:t>Scott Reeve (Infused) / Dustin Troutman (Pultruded)</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Project Manager for projects primarily coming out of CP: </a:t>
            </a:r>
            <a:r>
              <a:rPr lang="en-US" dirty="0">
                <a:latin typeface="Avenir Light"/>
                <a:ea typeface="Avenir Book" charset="0"/>
                <a:cs typeface="Avenir Book" charset="0"/>
              </a:rPr>
              <a:t>Dan Winey</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Project Manager for projects primarily coming out of CA: </a:t>
            </a:r>
            <a:r>
              <a:rPr lang="en-US" dirty="0">
                <a:latin typeface="Avenir Light"/>
                <a:ea typeface="Avenir Book" charset="0"/>
                <a:cs typeface="Avenir Book" charset="0"/>
              </a:rPr>
              <a:t>Josh Driver</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Project Manager for projects primarily coming out of KW: </a:t>
            </a:r>
            <a:r>
              <a:rPr lang="en-US" dirty="0">
                <a:latin typeface="Avenir Light"/>
                <a:ea typeface="Avenir Book" charset="0"/>
                <a:cs typeface="Avenir Book" charset="0"/>
              </a:rPr>
              <a:t>Paul Dumoulin</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Prod Dev / Sales Support: </a:t>
            </a:r>
            <a:r>
              <a:rPr lang="en-US" dirty="0">
                <a:latin typeface="Avenir Light"/>
                <a:ea typeface="Avenir Book" charset="0"/>
                <a:cs typeface="Avenir Book" charset="0"/>
              </a:rPr>
              <a:t>Adam Rose, Jeremy </a:t>
            </a:r>
            <a:r>
              <a:rPr lang="en-US" dirty="0" err="1">
                <a:latin typeface="Avenir Light"/>
                <a:ea typeface="Avenir Book" charset="0"/>
                <a:cs typeface="Avenir Book" charset="0"/>
              </a:rPr>
              <a:t>Mostoller</a:t>
            </a:r>
            <a:r>
              <a:rPr lang="en-US" dirty="0">
                <a:latin typeface="Avenir Light"/>
                <a:ea typeface="Avenir Book" charset="0"/>
                <a:cs typeface="Avenir Book" charset="0"/>
              </a:rPr>
              <a:t>, Dan Winey, </a:t>
            </a:r>
          </a:p>
          <a:p>
            <a:pPr>
              <a:buClr>
                <a:srgbClr val="F47920"/>
              </a:buClr>
            </a:pPr>
            <a:r>
              <a:rPr lang="en-US" dirty="0">
                <a:latin typeface="Avenir Light"/>
                <a:ea typeface="Avenir Book" charset="0"/>
                <a:cs typeface="Avenir Book" charset="0"/>
              </a:rPr>
              <a:t>	Caleb Jimerson (EC)</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Sales Rep: </a:t>
            </a:r>
            <a:r>
              <a:rPr lang="en-US" dirty="0">
                <a:latin typeface="Avenir Light"/>
                <a:ea typeface="Avenir Book" charset="0"/>
                <a:cs typeface="Avenir Book" charset="0"/>
              </a:rPr>
              <a:t>Coastline (Gregg Blaszak) for CP, KW, CA</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Marketing: </a:t>
            </a:r>
            <a:r>
              <a:rPr lang="en-US"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b="1" dirty="0">
                <a:latin typeface="Avenir Light"/>
                <a:ea typeface="Avenir Book" charset="0"/>
                <a:cs typeface="Avenir Book" charset="0"/>
              </a:rPr>
              <a:t>Quote Review and Approval</a:t>
            </a:r>
            <a:r>
              <a:rPr lang="en-US" dirty="0">
                <a:latin typeface="Avenir Light"/>
                <a:ea typeface="Avenir Book" charset="0"/>
                <a:cs typeface="Avenir Book" charset="0"/>
              </a:rPr>
              <a:t>: Greg McCoy/Lynn </a:t>
            </a:r>
            <a:r>
              <a:rPr lang="en-US" dirty="0" err="1">
                <a:latin typeface="Avenir Light"/>
                <a:ea typeface="Avenir Book" charset="0"/>
                <a:cs typeface="Avenir Book" charset="0"/>
              </a:rPr>
              <a:t>Derouen</a:t>
            </a:r>
            <a:r>
              <a:rPr lang="en-US" dirty="0">
                <a:latin typeface="Avenir Light"/>
                <a:ea typeface="Avenir Book" charset="0"/>
                <a:cs typeface="Avenir Book" charset="0"/>
              </a:rPr>
              <a:t> &lt; $300K; </a:t>
            </a:r>
          </a:p>
          <a:p>
            <a:pPr>
              <a:buClr>
                <a:srgbClr val="F47920"/>
              </a:buClr>
            </a:pPr>
            <a:r>
              <a:rPr lang="en-US" dirty="0">
                <a:latin typeface="Avenir Light"/>
                <a:ea typeface="Avenir Book" charset="0"/>
                <a:cs typeface="Avenir Book" charset="0"/>
              </a:rPr>
              <a:t>	Shane Weyant &gt;$300K</a:t>
            </a:r>
          </a:p>
        </p:txBody>
      </p:sp>
      <p:pic>
        <p:nvPicPr>
          <p:cNvPr id="5" name="Picture 4" descr="A group of construction workers working on a bridge&#10;&#10;Description automatically generated">
            <a:extLst>
              <a:ext uri="{FF2B5EF4-FFF2-40B4-BE49-F238E27FC236}">
                <a16:creationId xmlns:a16="http://schemas.microsoft.com/office/drawing/2014/main" id="{5F1AB428-28A3-4434-DC75-6FFD195AE3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400"/>
          <a:stretch/>
        </p:blipFill>
        <p:spPr>
          <a:xfrm>
            <a:off x="10077701" y="3657600"/>
            <a:ext cx="1715436" cy="1320592"/>
          </a:xfrm>
          <a:prstGeom prst="rect">
            <a:avLst/>
          </a:prstGeom>
        </p:spPr>
      </p:pic>
      <p:pic>
        <p:nvPicPr>
          <p:cNvPr id="11" name="Picture 10">
            <a:extLst>
              <a:ext uri="{FF2B5EF4-FFF2-40B4-BE49-F238E27FC236}">
                <a16:creationId xmlns:a16="http://schemas.microsoft.com/office/drawing/2014/main" id="{2357B7C0-75A2-8204-C18A-2857A9249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8861" y="548532"/>
            <a:ext cx="1006713" cy="265507"/>
          </a:xfrm>
          <a:prstGeom prst="rect">
            <a:avLst/>
          </a:prstGeom>
        </p:spPr>
      </p:pic>
    </p:spTree>
    <p:extLst>
      <p:ext uri="{BB962C8B-B14F-4D97-AF65-F5344CB8AC3E}">
        <p14:creationId xmlns:p14="http://schemas.microsoft.com/office/powerpoint/2010/main" val="2028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D5F2C2-C9E0-4230-8595-4F9661CD7C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5" name="Picture 4">
            <a:extLst>
              <a:ext uri="{FF2B5EF4-FFF2-40B4-BE49-F238E27FC236}">
                <a16:creationId xmlns:a16="http://schemas.microsoft.com/office/drawing/2014/main" id="{1D49BA97-70D7-4815-B08A-9C746B49DC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0409" y="1600200"/>
            <a:ext cx="2282728" cy="1712045"/>
          </a:xfrm>
          <a:prstGeom prst="rect">
            <a:avLst/>
          </a:prstGeom>
          <a:ln>
            <a:noFill/>
          </a:ln>
          <a:effectLst/>
        </p:spPr>
      </p:pic>
      <p:sp>
        <p:nvSpPr>
          <p:cNvPr id="7" name="Title 1">
            <a:extLst>
              <a:ext uri="{FF2B5EF4-FFF2-40B4-BE49-F238E27FC236}">
                <a16:creationId xmlns:a16="http://schemas.microsoft.com/office/drawing/2014/main" id="{667E2878-6627-6B8E-9B55-4DDFA6775025}"/>
              </a:ext>
            </a:extLst>
          </p:cNvPr>
          <p:cNvSpPr txBox="1">
            <a:spLocks/>
          </p:cNvSpPr>
          <p:nvPr/>
        </p:nvSpPr>
        <p:spPr>
          <a:xfrm>
            <a:off x="684212" y="381000"/>
            <a:ext cx="7696200" cy="6306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a:latin typeface="Avenir Light"/>
                <a:ea typeface="Avenir Book" charset="0"/>
                <a:cs typeface="Avenir Book" charset="0"/>
              </a:rPr>
              <a:t>HEAVY INDUSTRIAL CORROSION </a:t>
            </a:r>
            <a:endParaRPr lang="en-US" dirty="0">
              <a:latin typeface="Avenir Light"/>
              <a:ea typeface="Avenir Book" charset="0"/>
              <a:cs typeface="Avenir Book" charset="0"/>
            </a:endParaRPr>
          </a:p>
        </p:txBody>
      </p:sp>
      <p:sp>
        <p:nvSpPr>
          <p:cNvPr id="8" name="TextBox 7">
            <a:extLst>
              <a:ext uri="{FF2B5EF4-FFF2-40B4-BE49-F238E27FC236}">
                <a16:creationId xmlns:a16="http://schemas.microsoft.com/office/drawing/2014/main" id="{32B35CD3-C70C-084C-C2F4-1EED36FAFE1C}"/>
              </a:ext>
            </a:extLst>
          </p:cNvPr>
          <p:cNvSpPr txBox="1"/>
          <p:nvPr/>
        </p:nvSpPr>
        <p:spPr>
          <a:xfrm>
            <a:off x="684212" y="1447800"/>
            <a:ext cx="8382000" cy="4708981"/>
          </a:xfrm>
          <a:prstGeom prst="rect">
            <a:avLst/>
          </a:prstGeom>
          <a:noFill/>
        </p:spPr>
        <p:txBody>
          <a:bodyPr wrap="square">
            <a:spAutoFit/>
          </a:bodyPr>
          <a:lstStyle/>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Tanks, Towers and Stacks, Pipes, Scrubbers and Absorbers, Covers, Pulp Mill Equipment, Scuppers, Vessels, Custom Fabrications (e.g., Hoods), Tank Farm Canopies</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Kenway, </a:t>
            </a:r>
            <a:r>
              <a:rPr lang="en-US" sz="2000" dirty="0" err="1">
                <a:latin typeface="Avenir Light"/>
                <a:ea typeface="Avenir Book" charset="0"/>
                <a:cs typeface="Avenir Book" charset="0"/>
              </a:rPr>
              <a:t>TuffSpan</a:t>
            </a:r>
            <a:r>
              <a:rPr lang="en-US" sz="2000" dirty="0">
                <a:latin typeface="Avenir Light"/>
                <a:ea typeface="Avenir Book" charset="0"/>
                <a:cs typeface="Avenir Book" charset="0"/>
              </a:rPr>
              <a:t>™</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Sales Manager: Jeff </a:t>
            </a:r>
            <a:r>
              <a:rPr lang="en-US" sz="2000" dirty="0" err="1">
                <a:latin typeface="Avenir Light"/>
                <a:ea typeface="Avenir Book" charset="0"/>
                <a:cs typeface="Avenir Book" charset="0"/>
              </a:rPr>
              <a:t>Wollet</a:t>
            </a:r>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Product Manager: Alex Thibodeau</a:t>
            </a: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Project Manager: Paul Dumoulin, Jordan Couture</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primarily coming out of EC: </a:t>
            </a:r>
            <a:r>
              <a:rPr lang="en-US" sz="2000" dirty="0">
                <a:latin typeface="Avenir Light"/>
                <a:ea typeface="Avenir Book" charset="0"/>
                <a:cs typeface="Avenir Book" charset="0"/>
              </a:rPr>
              <a:t>Kyle Johnston</a:t>
            </a: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Prod Dev / Sales Engineering Support: Alex Thibodeau</a:t>
            </a: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Sales Rep: Jeff </a:t>
            </a:r>
            <a:r>
              <a:rPr lang="en-US" sz="2000" dirty="0" err="1">
                <a:latin typeface="Avenir Light"/>
                <a:ea typeface="Avenir Book" charset="0"/>
                <a:cs typeface="Avenir Book" charset="0"/>
              </a:rPr>
              <a:t>Wollet</a:t>
            </a:r>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Marketing: Jay Harris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pic>
        <p:nvPicPr>
          <p:cNvPr id="3" name="Picture 2" descr="A room with a roof and a ladder&#10;&#10;Description automatically generated with medium confidence">
            <a:extLst>
              <a:ext uri="{FF2B5EF4-FFF2-40B4-BE49-F238E27FC236}">
                <a16:creationId xmlns:a16="http://schemas.microsoft.com/office/drawing/2014/main" id="{29ABECD0-7D74-1ACB-2794-3840E81CE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409" y="3657600"/>
            <a:ext cx="2282728" cy="1712046"/>
          </a:xfrm>
          <a:prstGeom prst="rect">
            <a:avLst/>
          </a:prstGeom>
        </p:spPr>
      </p:pic>
      <p:pic>
        <p:nvPicPr>
          <p:cNvPr id="2" name="Picture 1">
            <a:extLst>
              <a:ext uri="{FF2B5EF4-FFF2-40B4-BE49-F238E27FC236}">
                <a16:creationId xmlns:a16="http://schemas.microsoft.com/office/drawing/2014/main" id="{C67A76AF-3526-6602-8127-B746D2748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812" y="573579"/>
            <a:ext cx="1006713" cy="265507"/>
          </a:xfrm>
          <a:prstGeom prst="rect">
            <a:avLst/>
          </a:prstGeom>
        </p:spPr>
      </p:pic>
    </p:spTree>
    <p:extLst>
      <p:ext uri="{BB962C8B-B14F-4D97-AF65-F5344CB8AC3E}">
        <p14:creationId xmlns:p14="http://schemas.microsoft.com/office/powerpoint/2010/main" val="273508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Logo&#10;&#10;Description automatically generated">
            <a:extLst>
              <a:ext uri="{FF2B5EF4-FFF2-40B4-BE49-F238E27FC236}">
                <a16:creationId xmlns:a16="http://schemas.microsoft.com/office/drawing/2014/main" id="{57F10027-6DB7-48AC-9487-CF3B028F3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4917" y="304800"/>
            <a:ext cx="637574" cy="630690"/>
          </a:xfrm>
          <a:prstGeom prst="rect">
            <a:avLst/>
          </a:prstGeom>
        </p:spPr>
      </p:pic>
      <p:pic>
        <p:nvPicPr>
          <p:cNvPr id="6" name="Picture 5">
            <a:extLst>
              <a:ext uri="{FF2B5EF4-FFF2-40B4-BE49-F238E27FC236}">
                <a16:creationId xmlns:a16="http://schemas.microsoft.com/office/drawing/2014/main" id="{33A659A5-A87D-402E-BC49-EBF3710D44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9001" y="1600200"/>
            <a:ext cx="2563490" cy="1922618"/>
          </a:xfrm>
          <a:prstGeom prst="rect">
            <a:avLst/>
          </a:prstGeom>
          <a:ln>
            <a:noFill/>
          </a:ln>
          <a:effectLst/>
        </p:spPr>
      </p:pic>
      <p:pic>
        <p:nvPicPr>
          <p:cNvPr id="7" name="Picture 6">
            <a:extLst>
              <a:ext uri="{FF2B5EF4-FFF2-40B4-BE49-F238E27FC236}">
                <a16:creationId xmlns:a16="http://schemas.microsoft.com/office/drawing/2014/main" id="{F621FB35-7BB7-436F-8323-9809EA763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8299" y="3665026"/>
            <a:ext cx="2631055" cy="1973292"/>
          </a:xfrm>
          <a:prstGeom prst="rect">
            <a:avLst/>
          </a:prstGeom>
          <a:ln>
            <a:noFill/>
          </a:ln>
          <a:effectLst/>
        </p:spPr>
      </p:pic>
      <p:sp>
        <p:nvSpPr>
          <p:cNvPr id="5" name="Title 1">
            <a:extLst>
              <a:ext uri="{FF2B5EF4-FFF2-40B4-BE49-F238E27FC236}">
                <a16:creationId xmlns:a16="http://schemas.microsoft.com/office/drawing/2014/main" id="{6E487985-BB87-DA4F-1321-EE0DF196F2B1}"/>
              </a:ext>
            </a:extLst>
          </p:cNvPr>
          <p:cNvSpPr>
            <a:spLocks noGrp="1"/>
          </p:cNvSpPr>
          <p:nvPr>
            <p:ph type="title"/>
          </p:nvPr>
        </p:nvSpPr>
        <p:spPr>
          <a:xfrm>
            <a:off x="684212" y="436110"/>
            <a:ext cx="9296400" cy="630690"/>
          </a:xfrm>
        </p:spPr>
        <p:txBody>
          <a:bodyPr/>
          <a:lstStyle/>
          <a:p>
            <a:r>
              <a:rPr lang="en-US" dirty="0">
                <a:latin typeface="Avenir Light"/>
                <a:ea typeface="Avenir Book" charset="0"/>
                <a:cs typeface="Avenir Book" charset="0"/>
              </a:rPr>
              <a:t>STANDARD STRUCTURAL PRODUCTS</a:t>
            </a:r>
          </a:p>
        </p:txBody>
      </p:sp>
      <p:sp>
        <p:nvSpPr>
          <p:cNvPr id="8" name="TextBox 7">
            <a:extLst>
              <a:ext uri="{FF2B5EF4-FFF2-40B4-BE49-F238E27FC236}">
                <a16:creationId xmlns:a16="http://schemas.microsoft.com/office/drawing/2014/main" id="{B682C414-90B8-AD46-22C4-EBD8248AEADF}"/>
              </a:ext>
            </a:extLst>
          </p:cNvPr>
          <p:cNvSpPr txBox="1"/>
          <p:nvPr/>
        </p:nvSpPr>
        <p:spPr>
          <a:xfrm>
            <a:off x="684212" y="1447800"/>
            <a:ext cx="8686800" cy="3785652"/>
          </a:xfrm>
          <a:prstGeom prst="rect">
            <a:avLst/>
          </a:prstGeom>
          <a:noFill/>
        </p:spPr>
        <p:txBody>
          <a:bodyPr wrap="square">
            <a:spAutoFit/>
          </a:bodyPr>
          <a:lstStyle/>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Shapes, decking, grating and ballistic panels</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Pultex</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SuperStructural</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SuperGrate</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Heavy Duty Plank,</a:t>
            </a:r>
            <a:br>
              <a:rPr lang="en-US" sz="2000" dirty="0">
                <a:latin typeface="Avenir Light"/>
                <a:ea typeface="Avenir Book" charset="0"/>
                <a:cs typeface="Avenir Book" charset="0"/>
              </a:rPr>
            </a:br>
            <a:r>
              <a:rPr lang="en-US" sz="2000" dirty="0" err="1">
                <a:latin typeface="Avenir Light"/>
                <a:ea typeface="Avenir Book" charset="0"/>
                <a:cs typeface="Avenir Book" charset="0"/>
              </a:rPr>
              <a:t>SuperPlank</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Flowgrip</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a:latin typeface="Avenir Light"/>
              </a:rPr>
              <a:t>SuperDeck</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SuperPanel</a:t>
            </a:r>
            <a:r>
              <a:rPr lang="en-US" sz="2000" dirty="0">
                <a:latin typeface="Avenir Light"/>
                <a:ea typeface="Avenir Book" charset="0"/>
                <a:cs typeface="Avenir Book" charset="0"/>
              </a:rPr>
              <a:t>, </a:t>
            </a:r>
            <a:r>
              <a:rPr lang="en-US" sz="2000" dirty="0">
                <a:latin typeface="Avenir Light"/>
              </a:rPr>
              <a:t>Ameri-Board</a:t>
            </a:r>
            <a:r>
              <a:rPr lang="en-US" sz="2000" dirty="0">
                <a:latin typeface="Avenir Light"/>
                <a:ea typeface="Avenir Book" charset="0"/>
                <a:cs typeface="Avenir Book" charset="0"/>
              </a:rPr>
              <a:t>™</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Jerry Miller, Todd Kagarise</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a:latin typeface="Avenir Light"/>
                <a:ea typeface="Avenir Book" charset="0"/>
                <a:cs typeface="Avenir Book" charset="0"/>
              </a:rPr>
              <a:t>Greg McCoy</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Prod Dev / Sales Support: </a:t>
            </a:r>
            <a:r>
              <a:rPr lang="en-US" sz="2000" dirty="0">
                <a:latin typeface="Avenir Light"/>
                <a:ea typeface="Avenir Book" charset="0"/>
                <a:cs typeface="Avenir Book" charset="0"/>
              </a:rPr>
              <a:t>Trent Crouse</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Todd Kagarise, Jerry Miller</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Inside Sales Support: </a:t>
            </a:r>
            <a:r>
              <a:rPr lang="en-US" sz="2000" dirty="0">
                <a:latin typeface="Avenir Light"/>
                <a:ea typeface="Avenir Book" charset="0"/>
                <a:cs typeface="Avenir Book" charset="0"/>
              </a:rPr>
              <a:t>Trace Logue, Conner </a:t>
            </a:r>
            <a:r>
              <a:rPr lang="en-US" sz="2000" dirty="0" err="1">
                <a:latin typeface="Avenir Light"/>
                <a:ea typeface="Avenir Book" charset="0"/>
                <a:cs typeface="Avenir Book" charset="0"/>
              </a:rPr>
              <a:t>Lazorka</a:t>
            </a:r>
            <a:r>
              <a:rPr lang="en-US" sz="2000" dirty="0">
                <a:latin typeface="Avenir Light"/>
                <a:ea typeface="Avenir Book" charset="0"/>
                <a:cs typeface="Avenir Book" charset="0"/>
              </a:rPr>
              <a:t>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spTree>
    <p:extLst>
      <p:ext uri="{BB962C8B-B14F-4D97-AF65-F5344CB8AC3E}">
        <p14:creationId xmlns:p14="http://schemas.microsoft.com/office/powerpoint/2010/main" val="3592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1E75B6F5-9902-44DD-849F-DB1FBBECFD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9" name="Picture 8">
            <a:extLst>
              <a:ext uri="{FF2B5EF4-FFF2-40B4-BE49-F238E27FC236}">
                <a16:creationId xmlns:a16="http://schemas.microsoft.com/office/drawing/2014/main" id="{FA2D53D2-C567-4FDB-8BBB-11D178129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0" name="Picture 9">
            <a:extLst>
              <a:ext uri="{FF2B5EF4-FFF2-40B4-BE49-F238E27FC236}">
                <a16:creationId xmlns:a16="http://schemas.microsoft.com/office/drawing/2014/main" id="{39AB6D4F-5794-4502-B09A-603DA87DD6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14" name="Picture 13">
            <a:extLst>
              <a:ext uri="{FF2B5EF4-FFF2-40B4-BE49-F238E27FC236}">
                <a16:creationId xmlns:a16="http://schemas.microsoft.com/office/drawing/2014/main" id="{5AA1F16F-71A0-4A0C-8671-4F3F6255A8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9736" y="4990486"/>
            <a:ext cx="2057400" cy="1543050"/>
          </a:xfrm>
          <a:prstGeom prst="rect">
            <a:avLst/>
          </a:prstGeom>
          <a:ln>
            <a:noFill/>
          </a:ln>
          <a:effectLst/>
        </p:spPr>
      </p:pic>
      <p:pic>
        <p:nvPicPr>
          <p:cNvPr id="15" name="Picture 14" descr="A close up of a cage&#10;&#10;Description automatically generated">
            <a:extLst>
              <a:ext uri="{FF2B5EF4-FFF2-40B4-BE49-F238E27FC236}">
                <a16:creationId xmlns:a16="http://schemas.microsoft.com/office/drawing/2014/main" id="{0C06DF16-C733-45FA-B410-B274E4D5BA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9736" y="1524295"/>
            <a:ext cx="2057400" cy="1543050"/>
          </a:xfrm>
          <a:prstGeom prst="rect">
            <a:avLst/>
          </a:prstGeom>
        </p:spPr>
      </p:pic>
      <p:pic>
        <p:nvPicPr>
          <p:cNvPr id="16" name="Picture 15">
            <a:extLst>
              <a:ext uri="{FF2B5EF4-FFF2-40B4-BE49-F238E27FC236}">
                <a16:creationId xmlns:a16="http://schemas.microsoft.com/office/drawing/2014/main" id="{3D392A18-4C3C-450B-A789-2AADBE217B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9736" y="3257550"/>
            <a:ext cx="2057400" cy="1543050"/>
          </a:xfrm>
          <a:prstGeom prst="rect">
            <a:avLst/>
          </a:prstGeom>
        </p:spPr>
      </p:pic>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381000"/>
            <a:ext cx="7848600" cy="914400"/>
          </a:xfrm>
        </p:spPr>
        <p:txBody>
          <a:bodyPr/>
          <a:lstStyle/>
          <a:p>
            <a:r>
              <a:rPr lang="en-US" sz="3400" dirty="0">
                <a:latin typeface="Avenir Light"/>
              </a:rPr>
              <a:t>STRUCTURAL FABRICATION SERVICES</a:t>
            </a:r>
          </a:p>
        </p:txBody>
      </p:sp>
      <p:sp>
        <p:nvSpPr>
          <p:cNvPr id="6" name="TextBox 5">
            <a:extLst>
              <a:ext uri="{FF2B5EF4-FFF2-40B4-BE49-F238E27FC236}">
                <a16:creationId xmlns:a16="http://schemas.microsoft.com/office/drawing/2014/main" id="{1E2641DA-6A87-897E-6D2A-3CF38E28AFA4}"/>
              </a:ext>
            </a:extLst>
          </p:cNvPr>
          <p:cNvSpPr txBox="1"/>
          <p:nvPr/>
        </p:nvSpPr>
        <p:spPr>
          <a:xfrm>
            <a:off x="673899" y="1447800"/>
            <a:ext cx="8697114" cy="4093428"/>
          </a:xfrm>
          <a:prstGeom prst="rect">
            <a:avLst/>
          </a:prstGeom>
          <a:noFill/>
        </p:spPr>
        <p:txBody>
          <a:bodyPr wrap="square">
            <a:spAutoFit/>
          </a:bodyPr>
          <a:lstStyle/>
          <a:p>
            <a:r>
              <a:rPr lang="en-US" sz="2000" b="1" dirty="0">
                <a:latin typeface="Avenir Light"/>
              </a:rPr>
              <a:t>Products: </a:t>
            </a:r>
            <a:r>
              <a:rPr lang="en-US" sz="2000" dirty="0">
                <a:latin typeface="Avenir Light"/>
              </a:rPr>
              <a:t>Industrial and commercial access structures, structural profiles, grating, decking, handrails, safety rails, mezzanines, platforms and ladders</a:t>
            </a:r>
          </a:p>
          <a:p>
            <a:r>
              <a:rPr lang="en-US" sz="2000" b="1" dirty="0">
                <a:latin typeface="Avenir Light"/>
              </a:rPr>
              <a:t>Brands:</a:t>
            </a:r>
            <a:r>
              <a:rPr lang="en-US" sz="2000" dirty="0">
                <a:latin typeface="Avenir Light"/>
              </a:rPr>
              <a:t> </a:t>
            </a:r>
            <a:r>
              <a:rPr lang="en-US" sz="2000" dirty="0" err="1">
                <a:latin typeface="Avenir Light"/>
              </a:rPr>
              <a:t>SupurTuf</a:t>
            </a:r>
            <a:r>
              <a:rPr lang="en-US" sz="2000" dirty="0">
                <a:latin typeface="Avenir Light"/>
              </a:rPr>
              <a:t>™</a:t>
            </a:r>
          </a:p>
          <a:p>
            <a:endParaRPr lang="en-US" sz="2000" dirty="0">
              <a:latin typeface="Avenir Light"/>
            </a:endParaRPr>
          </a:p>
          <a:p>
            <a:pPr marL="342900" indent="-342900">
              <a:buClr>
                <a:srgbClr val="F47920"/>
              </a:buClr>
              <a:buFont typeface="Arial" panose="020B0604020202020204" pitchFamily="34" charset="0"/>
              <a:buChar char="•"/>
            </a:pPr>
            <a:r>
              <a:rPr lang="en-US" sz="2000" b="1" dirty="0">
                <a:latin typeface="Avenir Light"/>
              </a:rPr>
              <a:t>Sales Manager: </a:t>
            </a:r>
            <a:r>
              <a:rPr lang="en-US" sz="2000" dirty="0">
                <a:latin typeface="Avenir Light"/>
              </a:rPr>
              <a:t>Greg McCoy, Todd Kagarise, Jerry Miller</a:t>
            </a:r>
          </a:p>
          <a:p>
            <a:pPr marL="342900" indent="-342900">
              <a:buClr>
                <a:srgbClr val="F47920"/>
              </a:buClr>
              <a:buFont typeface="Arial" panose="020B0604020202020204" pitchFamily="34" charset="0"/>
              <a:buChar char="•"/>
            </a:pPr>
            <a:r>
              <a:rPr lang="en-US" sz="2000" b="1" dirty="0">
                <a:latin typeface="Avenir Light"/>
              </a:rPr>
              <a:t>Product Manager: </a:t>
            </a:r>
            <a:r>
              <a:rPr lang="en-US" sz="2000" dirty="0">
                <a:latin typeface="Avenir Light"/>
              </a:rPr>
              <a:t>Greg McCoy</a:t>
            </a:r>
            <a:endParaRPr lang="en-US" sz="2000" b="1" dirty="0">
              <a:latin typeface="Avenir Light"/>
            </a:endParaRPr>
          </a:p>
          <a:p>
            <a:pPr marL="342900" indent="-342900">
              <a:buClr>
                <a:srgbClr val="F47920"/>
              </a:buClr>
              <a:buFont typeface="Arial" panose="020B0604020202020204" pitchFamily="34" charset="0"/>
              <a:buChar char="•"/>
            </a:pPr>
            <a:r>
              <a:rPr lang="en-US" sz="2000" b="1" dirty="0">
                <a:latin typeface="Avenir Light"/>
              </a:rPr>
              <a:t>Project Manager for Projects: </a:t>
            </a:r>
            <a:r>
              <a:rPr lang="en-US" sz="2000" dirty="0">
                <a:latin typeface="Avenir Light"/>
              </a:rPr>
              <a:t>Carroll Armentor</a:t>
            </a:r>
          </a:p>
          <a:p>
            <a:pPr marL="342900" indent="-342900">
              <a:buClr>
                <a:srgbClr val="F47920"/>
              </a:buClr>
              <a:buFont typeface="Arial" panose="020B0604020202020204" pitchFamily="34" charset="0"/>
              <a:buChar char="•"/>
            </a:pPr>
            <a:r>
              <a:rPr lang="en-US" sz="2000" b="1" dirty="0">
                <a:latin typeface="Avenir Light"/>
              </a:rPr>
              <a:t>Project Manager for Augusta: </a:t>
            </a:r>
            <a:r>
              <a:rPr lang="en-US" sz="2000" dirty="0">
                <a:latin typeface="Avenir Light"/>
              </a:rPr>
              <a:t>Jordan Couture, Paul Dumoulin</a:t>
            </a:r>
          </a:p>
          <a:p>
            <a:pPr marL="342900" indent="-342900">
              <a:buClr>
                <a:srgbClr val="F47920"/>
              </a:buClr>
              <a:buFont typeface="Arial" panose="020B0604020202020204" pitchFamily="34" charset="0"/>
              <a:buChar char="•"/>
            </a:pPr>
            <a:r>
              <a:rPr lang="en-US" sz="2000" b="1" dirty="0">
                <a:latin typeface="Avenir Light"/>
              </a:rPr>
              <a:t>Prod Dev / Sales Support: </a:t>
            </a:r>
            <a:r>
              <a:rPr lang="en-US" sz="2000" dirty="0">
                <a:latin typeface="Avenir Light"/>
              </a:rPr>
              <a:t>Trent Crouse, Carroll Armentor</a:t>
            </a:r>
          </a:p>
          <a:p>
            <a:pPr marL="342900" indent="-342900">
              <a:buClr>
                <a:srgbClr val="F47920"/>
              </a:buClr>
              <a:buFont typeface="Arial" panose="020B0604020202020204" pitchFamily="34" charset="0"/>
              <a:buChar char="•"/>
            </a:pPr>
            <a:r>
              <a:rPr lang="en-US" sz="2000" b="1" dirty="0">
                <a:latin typeface="Avenir Light"/>
              </a:rPr>
              <a:t>Inside Sales Support: </a:t>
            </a:r>
            <a:r>
              <a:rPr lang="en-US" sz="2000" dirty="0">
                <a:latin typeface="Avenir Light"/>
              </a:rPr>
              <a:t>Carroll </a:t>
            </a:r>
            <a:r>
              <a:rPr lang="en-US" sz="2000" dirty="0" err="1">
                <a:latin typeface="Avenir Light"/>
              </a:rPr>
              <a:t>Armentor</a:t>
            </a:r>
            <a:endParaRPr lang="en-US" sz="2000" dirty="0">
              <a:latin typeface="Avenir Light"/>
            </a:endParaRPr>
          </a:p>
          <a:p>
            <a:pPr marL="342900" indent="-342900">
              <a:buClr>
                <a:srgbClr val="F47920"/>
              </a:buClr>
              <a:buFont typeface="Arial" panose="020B0604020202020204" pitchFamily="34" charset="0"/>
              <a:buChar char="•"/>
            </a:pPr>
            <a:r>
              <a:rPr lang="en-US" sz="2000" b="1" dirty="0">
                <a:latin typeface="Avenir Light"/>
              </a:rPr>
              <a:t>Marketing:</a:t>
            </a:r>
            <a:r>
              <a:rPr lang="en-US" sz="2000" dirty="0">
                <a:latin typeface="Avenir Light"/>
              </a:rPr>
              <a:t> 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spTree>
    <p:extLst>
      <p:ext uri="{BB962C8B-B14F-4D97-AF65-F5344CB8AC3E}">
        <p14:creationId xmlns:p14="http://schemas.microsoft.com/office/powerpoint/2010/main" val="19158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2BCD1-E2A8-4209-92BE-41D09EE07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41895" y="685800"/>
            <a:ext cx="834588" cy="159814"/>
          </a:xfrm>
          <a:prstGeom prst="rect">
            <a:avLst/>
          </a:prstGeom>
        </p:spPr>
      </p:pic>
      <p:pic>
        <p:nvPicPr>
          <p:cNvPr id="6" name="Picture 5">
            <a:extLst>
              <a:ext uri="{FF2B5EF4-FFF2-40B4-BE49-F238E27FC236}">
                <a16:creationId xmlns:a16="http://schemas.microsoft.com/office/drawing/2014/main" id="{3EBF6E50-E608-4AC2-80C0-708FDBD810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0119" y="524807"/>
            <a:ext cx="2412493" cy="389593"/>
          </a:xfrm>
          <a:prstGeom prst="rect">
            <a:avLst/>
          </a:prstGeom>
        </p:spPr>
      </p:pic>
      <p:pic>
        <p:nvPicPr>
          <p:cNvPr id="8" name="Picture 7" descr="Logo&#10;&#10;Description automatically generated">
            <a:extLst>
              <a:ext uri="{FF2B5EF4-FFF2-40B4-BE49-F238E27FC236}">
                <a16:creationId xmlns:a16="http://schemas.microsoft.com/office/drawing/2014/main" id="{1E75B6F5-9902-44DD-849F-DB1FBBECFD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4112" y="381000"/>
            <a:ext cx="637574" cy="63069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2014" y="1905000"/>
            <a:ext cx="2354469" cy="1765852"/>
          </a:xfrm>
          <a:prstGeom prst="rect">
            <a:avLst/>
          </a:prstGeom>
        </p:spPr>
      </p:pic>
      <p:sp>
        <p:nvSpPr>
          <p:cNvPr id="9" name="Title 1">
            <a:extLst>
              <a:ext uri="{FF2B5EF4-FFF2-40B4-BE49-F238E27FC236}">
                <a16:creationId xmlns:a16="http://schemas.microsoft.com/office/drawing/2014/main" id="{183D15C5-2548-A610-1BA8-191E4F7EB4BB}"/>
              </a:ext>
            </a:extLst>
          </p:cNvPr>
          <p:cNvSpPr>
            <a:spLocks noGrp="1"/>
          </p:cNvSpPr>
          <p:nvPr>
            <p:ph type="title"/>
          </p:nvPr>
        </p:nvSpPr>
        <p:spPr>
          <a:xfrm>
            <a:off x="684212" y="381000"/>
            <a:ext cx="6705600" cy="1066800"/>
          </a:xfrm>
        </p:spPr>
        <p:txBody>
          <a:bodyPr/>
          <a:lstStyle/>
          <a:p>
            <a:r>
              <a:rPr lang="en-US" sz="3400" dirty="0">
                <a:latin typeface="Avenir Light"/>
                <a:ea typeface="Avenir Book" charset="0"/>
                <a:cs typeface="Avenir Book" charset="0"/>
              </a:rPr>
              <a:t>SUSTAINABLE COOLING TOWERS</a:t>
            </a:r>
          </a:p>
        </p:txBody>
      </p:sp>
      <p:sp>
        <p:nvSpPr>
          <p:cNvPr id="10" name="TextBox 9">
            <a:extLst>
              <a:ext uri="{FF2B5EF4-FFF2-40B4-BE49-F238E27FC236}">
                <a16:creationId xmlns:a16="http://schemas.microsoft.com/office/drawing/2014/main" id="{892007E3-D42A-AD8A-DD94-F86480B3A609}"/>
              </a:ext>
            </a:extLst>
          </p:cNvPr>
          <p:cNvSpPr txBox="1"/>
          <p:nvPr/>
        </p:nvSpPr>
        <p:spPr>
          <a:xfrm>
            <a:off x="684211" y="1828800"/>
            <a:ext cx="11092271" cy="5016758"/>
          </a:xfrm>
          <a:prstGeom prst="rect">
            <a:avLst/>
          </a:prstGeom>
          <a:noFill/>
        </p:spPr>
        <p:txBody>
          <a:bodyPr wrap="square">
            <a:spAutoFit/>
          </a:bodyPr>
          <a:lstStyle/>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Open-Circuit Cooling Towers &amp; Closed-Circuit Cooling Towers </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Tower Tech</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Baby Tech™, </a:t>
            </a:r>
            <a:r>
              <a:rPr lang="en-US" sz="2000" dirty="0" err="1">
                <a:latin typeface="Avenir Light"/>
                <a:ea typeface="Avenir Book" charset="0"/>
                <a:cs typeface="Avenir Book" charset="0"/>
              </a:rPr>
              <a:t>StormStrong</a:t>
            </a:r>
            <a:r>
              <a:rPr lang="en-US" sz="2000" baseline="30000" dirty="0">
                <a:latin typeface="Avenir Light"/>
                <a:ea typeface="Avenir Book" charset="0"/>
                <a:cs typeface="Avenir Book" charset="0"/>
              </a:rPr>
              <a:t>®</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Micah Curtis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err="1">
                <a:latin typeface="Avenir Light"/>
                <a:ea typeface="Avenir Book" charset="0"/>
                <a:cs typeface="Avenir Book" charset="0"/>
              </a:rPr>
              <a:t>Mathu</a:t>
            </a:r>
            <a:r>
              <a:rPr lang="en-US" sz="2000" dirty="0">
                <a:latin typeface="Avenir Light"/>
                <a:ea typeface="Avenir Book" charset="0"/>
                <a:cs typeface="Avenir Book" charset="0"/>
              </a:rPr>
              <a:t> Solo</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Engineering Project Manager: </a:t>
            </a:r>
            <a:r>
              <a:rPr lang="en-US" sz="2000" dirty="0">
                <a:latin typeface="Avenir Light"/>
                <a:ea typeface="Avenir Book" charset="0"/>
                <a:cs typeface="Avenir Book" charset="0"/>
              </a:rPr>
              <a:t>John </a:t>
            </a:r>
            <a:r>
              <a:rPr lang="en-US" sz="2000" dirty="0" err="1">
                <a:latin typeface="Avenir Light"/>
                <a:ea typeface="Avenir Book" charset="0"/>
                <a:cs typeface="Avenir Book" charset="0"/>
              </a:rPr>
              <a:t>Makosky</a:t>
            </a:r>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err="1">
                <a:latin typeface="Avenir Light"/>
                <a:ea typeface="Avenir Book" charset="0"/>
                <a:cs typeface="Avenir Book" charset="0"/>
              </a:rPr>
              <a:t>Mathu</a:t>
            </a:r>
            <a:r>
              <a:rPr lang="en-US" sz="2000" dirty="0">
                <a:latin typeface="Avenir Light"/>
                <a:ea typeface="Avenir Book" charset="0"/>
                <a:cs typeface="Avenir Book" charset="0"/>
              </a:rPr>
              <a:t> Solo, Micah Curtis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Rob Curtis, Brian Hobbs, Kyle Amos</a:t>
            </a:r>
            <a:endParaRPr lang="en-US" sz="2000" dirty="0">
              <a:solidFill>
                <a:srgbClr val="FF0000"/>
              </a:solidFill>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Inside Sales Support: </a:t>
            </a:r>
            <a:r>
              <a:rPr lang="en-US" sz="2000" dirty="0">
                <a:latin typeface="Avenir Light"/>
                <a:ea typeface="Avenir Book" charset="0"/>
                <a:cs typeface="Avenir Book" charset="0"/>
              </a:rPr>
              <a:t>Julius Thomas, James Walters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Aftermarket Parts &amp; Customer Service: </a:t>
            </a:r>
            <a:r>
              <a:rPr lang="en-US" sz="2000" b="1" dirty="0" err="1">
                <a:latin typeface="Avenir Light"/>
                <a:ea typeface="Avenir Book" charset="0"/>
                <a:cs typeface="Avenir Book" charset="0"/>
              </a:rPr>
              <a:t>Kilder</a:t>
            </a:r>
            <a:r>
              <a:rPr lang="en-US" sz="2000" b="1" dirty="0">
                <a:latin typeface="Avenir Light"/>
                <a:ea typeface="Avenir Book" charset="0"/>
                <a:cs typeface="Avenir Book" charset="0"/>
              </a:rPr>
              <a:t> Serrano</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a:t>
            </a:r>
            <a:r>
              <a:rPr lang="en-US" sz="2000" dirty="0">
                <a:latin typeface="Avenir Light"/>
                <a:ea typeface="Avenir Book" charset="0"/>
                <a:cs typeface="Avenir Book" charset="0"/>
              </a:rPr>
              <a:t> 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Territory: </a:t>
            </a:r>
            <a:r>
              <a:rPr lang="en-US" sz="2000" dirty="0">
                <a:latin typeface="Avenir Light"/>
              </a:rPr>
              <a:t>USA, Canada, Mexico, Dominican Republic, Puerto Rico, St, Lucia, Aruba, Curacao, Brazil, Peru, Panama, Costa Rica, El Salvador, Bahrain, Qatar, Saudi Arabia, Dubai, Hong Kong, Thailand and Italy. All countries we have previously sold product to but anticipate growing to include Australia.</a:t>
            </a:r>
          </a:p>
          <a:p>
            <a:pPr marL="342900" indent="-342900">
              <a:buClr>
                <a:srgbClr val="F47920"/>
              </a:buClr>
              <a:buFont typeface="Arial" panose="020B0604020202020204" pitchFamily="34" charset="0"/>
              <a:buChar char="•"/>
            </a:pPr>
            <a:r>
              <a:rPr lang="en-US" sz="2000" dirty="0">
                <a:latin typeface="Avenir Light"/>
                <a:ea typeface="Avenir Book" charset="0"/>
                <a:cs typeface="Avenir Book" charset="0"/>
              </a:rPr>
              <a:t>Quote Review and Approval: Mat Solo&lt;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spTree>
    <p:extLst>
      <p:ext uri="{BB962C8B-B14F-4D97-AF65-F5344CB8AC3E}">
        <p14:creationId xmlns:p14="http://schemas.microsoft.com/office/powerpoint/2010/main" val="31905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2641DA-6A87-897E-6D2A-3CF38E28AFA4}"/>
              </a:ext>
            </a:extLst>
          </p:cNvPr>
          <p:cNvSpPr txBox="1"/>
          <p:nvPr/>
        </p:nvSpPr>
        <p:spPr>
          <a:xfrm>
            <a:off x="718971" y="1419285"/>
            <a:ext cx="5756441"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Products: </a:t>
            </a:r>
            <a:r>
              <a:rPr kumimoji="0" lang="en-US" i="0" u="none" strike="noStrike" kern="1200" cap="none" spc="0" normalizeH="0" baseline="0" noProof="0" dirty="0">
                <a:ln>
                  <a:noFill/>
                </a:ln>
                <a:solidFill>
                  <a:prstClr val="white"/>
                </a:solidFill>
                <a:effectLst/>
                <a:uLnTx/>
                <a:uFillTx/>
                <a:latin typeface="Avenir Light"/>
                <a:ea typeface="+mn-ea"/>
                <a:cs typeface="+mn-cs"/>
              </a:rPr>
              <a:t>I</a:t>
            </a:r>
            <a:r>
              <a:rPr kumimoji="0" lang="en-US" b="0" i="0" u="none" strike="noStrike" kern="1200" cap="none" spc="0" normalizeH="0" baseline="0" noProof="0" dirty="0">
                <a:ln>
                  <a:noFill/>
                </a:ln>
                <a:solidFill>
                  <a:prstClr val="white"/>
                </a:solidFill>
                <a:effectLst/>
                <a:uLnTx/>
                <a:uFillTx/>
                <a:latin typeface="Avenir Light"/>
                <a:ea typeface="+mn-ea"/>
                <a:cs typeface="+mn-cs"/>
              </a:rPr>
              <a:t>ndustrial performance roof and wall panel </a:t>
            </a:r>
            <a:r>
              <a:rPr lang="en-US" dirty="0">
                <a:solidFill>
                  <a:prstClr val="white"/>
                </a:solidFill>
                <a:latin typeface="Avenir Light"/>
              </a:rPr>
              <a:t>cladding, insulated panel systems, roof deck, concrete form deck, building secondary framing (girts &amp; purlins), primary framing, engineered FRP buildings, louvers, ridge vents, gutter, roof trusses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Brands:</a:t>
            </a:r>
            <a:r>
              <a:rPr lang="en-US" dirty="0">
                <a:solidFill>
                  <a:prstClr val="white"/>
                </a:solidFill>
                <a:latin typeface="Avenir Light"/>
              </a:rPr>
              <a:t>	</a:t>
            </a:r>
            <a:r>
              <a:rPr lang="en-US" i="1" dirty="0" err="1">
                <a:solidFill>
                  <a:prstClr val="white"/>
                </a:solidFill>
                <a:latin typeface="Avenir Light"/>
              </a:rPr>
              <a:t>TuffSpan</a:t>
            </a:r>
            <a:r>
              <a:rPr kumimoji="0" lang="en-US" b="0" i="0" u="none" strike="noStrike" kern="1200" cap="none" spc="0" normalizeH="0" baseline="0" noProof="0" dirty="0">
                <a:ln>
                  <a:noFill/>
                </a:ln>
                <a:solidFill>
                  <a:prstClr val="white"/>
                </a:solidFill>
                <a:effectLst/>
                <a:uLnTx/>
                <a:uFillTx/>
                <a:latin typeface="Avenir Light"/>
                <a:ea typeface="+mn-ea"/>
                <a:cs typeface="+mn-cs"/>
              </a:rPr>
              <a:t>™, </a:t>
            </a:r>
            <a:r>
              <a:rPr kumimoji="0" lang="en-US" b="0" i="1" u="none" strike="noStrike" kern="1200" cap="none" spc="0" normalizeH="0" baseline="0" noProof="0" dirty="0">
                <a:ln>
                  <a:noFill/>
                </a:ln>
                <a:solidFill>
                  <a:prstClr val="white"/>
                </a:solidFill>
                <a:effectLst/>
                <a:uLnTx/>
                <a:uFillTx/>
                <a:latin typeface="Avenir Light"/>
                <a:ea typeface="+mn-ea"/>
                <a:cs typeface="+mn-cs"/>
              </a:rPr>
              <a:t>DuroSpan</a:t>
            </a:r>
            <a:r>
              <a:rPr kumimoji="0" lang="en-US" b="0" i="0" u="none" strike="noStrike" kern="1200" cap="none" spc="0" normalizeH="0" baseline="0" noProof="0" dirty="0">
                <a:ln>
                  <a:noFill/>
                </a:ln>
                <a:solidFill>
                  <a:prstClr val="white"/>
                </a:solidFill>
                <a:effectLst/>
                <a:uLnTx/>
                <a:uFillTx/>
                <a:latin typeface="Avenir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Channel to Market:  </a:t>
            </a:r>
            <a:r>
              <a:rPr kumimoji="0" lang="en-US" b="0" i="0" u="none" strike="noStrike" kern="1200" cap="none" spc="0" normalizeH="0" baseline="0" noProof="0" dirty="0">
                <a:ln>
                  <a:noFill/>
                </a:ln>
                <a:solidFill>
                  <a:prstClr val="white"/>
                </a:solidFill>
                <a:effectLst/>
                <a:uLnTx/>
                <a:uFillTx/>
                <a:latin typeface="Avenir Light"/>
                <a:ea typeface="+mn-ea"/>
                <a:cs typeface="+mn-cs"/>
              </a:rPr>
              <a:t>Direct</a:t>
            </a:r>
            <a:r>
              <a:rPr lang="en-US" dirty="0">
                <a:solidFill>
                  <a:prstClr val="white"/>
                </a:solidFill>
                <a:latin typeface="Avenir Light"/>
              </a:rPr>
              <a:t> sales to owners,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venir Light"/>
              <a:ea typeface="+mn-ea"/>
              <a:cs typeface="+mn-cs"/>
            </a:endParaRPr>
          </a:p>
          <a:p>
            <a:pPr marL="342900" indent="-342900">
              <a:buClr>
                <a:srgbClr val="F47920"/>
              </a:buClr>
              <a:buFont typeface="Arial" panose="020B0604020202020204" pitchFamily="34" charset="0"/>
              <a:buChar char="•"/>
            </a:pPr>
            <a:r>
              <a:rPr kumimoji="0" lang="en-US" b="1" i="0" u="none" strike="noStrike" kern="1200" cap="none" spc="0" normalizeH="0" baseline="0" noProof="0" dirty="0">
                <a:ln>
                  <a:noFill/>
                </a:ln>
                <a:solidFill>
                  <a:prstClr val="white"/>
                </a:solidFill>
                <a:effectLst/>
                <a:uLnTx/>
                <a:uFillTx/>
                <a:latin typeface="Avenir Light"/>
                <a:ea typeface="+mn-ea"/>
                <a:cs typeface="+mn-cs"/>
              </a:rPr>
              <a:t>Sales Manager: </a:t>
            </a:r>
            <a:r>
              <a:rPr lang="en-US" dirty="0">
                <a:solidFill>
                  <a:prstClr val="white"/>
                </a:solidFill>
                <a:latin typeface="Avenir Light"/>
              </a:rPr>
              <a:t>Blake </a:t>
            </a:r>
            <a:r>
              <a:rPr lang="en-US" dirty="0" err="1">
                <a:solidFill>
                  <a:prstClr val="white"/>
                </a:solidFill>
                <a:latin typeface="Avenir Light"/>
              </a:rPr>
              <a:t>Heger</a:t>
            </a:r>
            <a:r>
              <a:rPr lang="en-US" dirty="0">
                <a:solidFill>
                  <a:prstClr val="white"/>
                </a:solidFill>
                <a:latin typeface="Avenir Light"/>
              </a:rPr>
              <a:t>, Aaron Barth</a:t>
            </a:r>
            <a:endParaRPr kumimoji="0" lang="en-US" b="0" i="0" u="none" strike="noStrike" kern="1200" cap="none" spc="0" normalizeH="0" baseline="0" noProof="0" dirty="0">
              <a:ln>
                <a:noFill/>
              </a:ln>
              <a:solidFill>
                <a:prstClr val="white"/>
              </a:solidFill>
              <a:effectLst/>
              <a:uLnTx/>
              <a:uFillTx/>
              <a:latin typeface="Avenir Light"/>
              <a:ea typeface="+mn-ea"/>
              <a:cs typeface="+mn-cs"/>
            </a:endParaRPr>
          </a:p>
          <a:p>
            <a:pPr marL="342900" indent="-342900">
              <a:buClr>
                <a:srgbClr val="F47920"/>
              </a:buClr>
              <a:buFont typeface="Arial" panose="020B0604020202020204" pitchFamily="34" charset="0"/>
              <a:buChar char="•"/>
            </a:pPr>
            <a:r>
              <a:rPr lang="en-US" b="1" dirty="0">
                <a:solidFill>
                  <a:prstClr val="white"/>
                </a:solidFill>
                <a:latin typeface="Avenir Light"/>
              </a:rPr>
              <a:t>Product Manager: </a:t>
            </a:r>
            <a:r>
              <a:rPr lang="en-US" dirty="0">
                <a:solidFill>
                  <a:prstClr val="white"/>
                </a:solidFill>
                <a:latin typeface="Avenir Light"/>
              </a:rPr>
              <a:t>Blake </a:t>
            </a:r>
            <a:r>
              <a:rPr lang="en-US" dirty="0" err="1">
                <a:solidFill>
                  <a:prstClr val="white"/>
                </a:solidFill>
                <a:latin typeface="Avenir Light"/>
              </a:rPr>
              <a:t>Heger</a:t>
            </a:r>
            <a:r>
              <a:rPr lang="en-US" dirty="0">
                <a:solidFill>
                  <a:prstClr val="white"/>
                </a:solidFill>
                <a:latin typeface="Avenir Light"/>
              </a:rPr>
              <a:t>, Aaron Barth</a:t>
            </a:r>
          </a:p>
          <a:p>
            <a:pPr marL="342900" indent="-342900">
              <a:buClr>
                <a:srgbClr val="F47920"/>
              </a:buClr>
              <a:buFont typeface="Arial" panose="020B0604020202020204" pitchFamily="34" charset="0"/>
              <a:buChar char="•"/>
            </a:pPr>
            <a:r>
              <a:rPr lang="en-US" dirty="0">
                <a:solidFill>
                  <a:prstClr val="white"/>
                </a:solidFill>
                <a:latin typeface="Avenir Light"/>
              </a:rPr>
              <a:t>Sales Manager Roof Trusses: Brandon </a:t>
            </a:r>
            <a:r>
              <a:rPr lang="en-US" dirty="0" err="1">
                <a:solidFill>
                  <a:prstClr val="white"/>
                </a:solidFill>
                <a:latin typeface="Avenir Light"/>
              </a:rPr>
              <a:t>Weyant</a:t>
            </a:r>
            <a:r>
              <a:rPr lang="en-US" dirty="0">
                <a:solidFill>
                  <a:prstClr val="white"/>
                </a:solidFill>
                <a:latin typeface="Avenir Light"/>
              </a:rPr>
              <a:t> (CP)</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Project Manager Director: </a:t>
            </a:r>
            <a:r>
              <a:rPr lang="en-US" dirty="0">
                <a:solidFill>
                  <a:prstClr val="white"/>
                </a:solidFill>
                <a:latin typeface="Avenir Light"/>
              </a:rPr>
              <a:t>Kyle Johnston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Project Manager(s): </a:t>
            </a:r>
            <a:r>
              <a:rPr kumimoji="0" lang="en-US" b="0" i="0" u="none" strike="noStrike" kern="1200" cap="none" spc="0" normalizeH="0" baseline="0" noProof="0" dirty="0">
                <a:ln>
                  <a:noFill/>
                </a:ln>
                <a:solidFill>
                  <a:prstClr val="white"/>
                </a:solidFill>
                <a:effectLst/>
                <a:uLnTx/>
                <a:uFillTx/>
                <a:latin typeface="Avenir Light"/>
                <a:ea typeface="+mn-ea"/>
                <a:cs typeface="+mn-cs"/>
              </a:rPr>
              <a:t>As </a:t>
            </a:r>
            <a:r>
              <a:rPr lang="en-US" dirty="0">
                <a:solidFill>
                  <a:prstClr val="white"/>
                </a:solidFill>
                <a:latin typeface="Avenir Light"/>
              </a:rPr>
              <a:t>assigned by Kyle Johnston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Inside Sales Support: </a:t>
            </a:r>
            <a:r>
              <a:rPr kumimoji="0" lang="en-US" b="0" i="0" u="none" strike="noStrike" kern="1200" cap="none" spc="0" normalizeH="0" baseline="0" noProof="0" dirty="0">
                <a:ln>
                  <a:noFill/>
                </a:ln>
                <a:solidFill>
                  <a:prstClr val="white"/>
                </a:solidFill>
                <a:effectLst/>
                <a:uLnTx/>
                <a:uFillTx/>
                <a:latin typeface="Avenir Light"/>
                <a:ea typeface="+mn-ea"/>
                <a:cs typeface="+mn-cs"/>
              </a:rPr>
              <a:t>Caleb </a:t>
            </a:r>
            <a:r>
              <a:rPr lang="en-US" dirty="0">
                <a:solidFill>
                  <a:prstClr val="white"/>
                </a:solidFill>
                <a:latin typeface="Avenir Light"/>
              </a:rPr>
              <a:t>Jimerson, Joel Stelly</a:t>
            </a:r>
            <a:endParaRPr kumimoji="0" lang="en-US"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Avenir Light"/>
                <a:ea typeface="+mn-ea"/>
                <a:cs typeface="+mn-cs"/>
              </a:rPr>
              <a:t>Marketing:</a:t>
            </a:r>
            <a:r>
              <a:rPr kumimoji="0" lang="en-US" b="0" i="0" u="none" strike="noStrike" kern="1200" cap="none" spc="0" normalizeH="0" baseline="0" noProof="0" dirty="0">
                <a:ln>
                  <a:noFill/>
                </a:ln>
                <a:solidFill>
                  <a:prstClr val="white"/>
                </a:solidFill>
                <a:effectLst/>
                <a:uLnTx/>
                <a:uFillTx/>
                <a:latin typeface="Avenir Light"/>
                <a:ea typeface="+mn-ea"/>
                <a:cs typeface="+mn-cs"/>
              </a:rPr>
              <a:t> </a:t>
            </a:r>
            <a:r>
              <a:rPr kumimoji="0" lang="en-US" sz="1800" b="0" i="0" u="none" strike="noStrike" kern="1200" cap="none" spc="0" normalizeH="0" baseline="0" noProof="0" dirty="0">
                <a:ln>
                  <a:noFill/>
                </a:ln>
                <a:solidFill>
                  <a:prstClr val="white"/>
                </a:solidFill>
                <a:effectLst/>
                <a:uLnTx/>
                <a:uFillTx/>
                <a:latin typeface="Avenir Light"/>
                <a:ea typeface="+mn-ea"/>
                <a:cs typeface="+mn-cs"/>
              </a:rPr>
              <a:t>Blake </a:t>
            </a:r>
            <a:r>
              <a:rPr kumimoji="0" lang="en-US" sz="1800" b="0" i="0" u="none" strike="noStrike" kern="1200" cap="none" spc="0" normalizeH="0" baseline="0" noProof="0" dirty="0" err="1">
                <a:ln>
                  <a:noFill/>
                </a:ln>
                <a:solidFill>
                  <a:prstClr val="white"/>
                </a:solidFill>
                <a:effectLst/>
                <a:uLnTx/>
                <a:uFillTx/>
                <a:latin typeface="Avenir Light"/>
                <a:ea typeface="+mn-ea"/>
                <a:cs typeface="+mn-cs"/>
              </a:rPr>
              <a:t>Heger</a:t>
            </a:r>
            <a:r>
              <a:rPr kumimoji="0" lang="en-US" sz="1800" b="0" i="0" u="none" strike="noStrike" kern="1200" cap="none" spc="0" normalizeH="0" baseline="0" noProof="0" dirty="0">
                <a:ln>
                  <a:noFill/>
                </a:ln>
                <a:solidFill>
                  <a:prstClr val="white"/>
                </a:solidFill>
                <a:effectLst/>
                <a:uLnTx/>
                <a:uFillTx/>
                <a:latin typeface="Avenir Light"/>
                <a:ea typeface="+mn-ea"/>
                <a:cs typeface="+mn-cs"/>
              </a:rPr>
              <a:t> &amp; Jay Harris</a:t>
            </a:r>
            <a:endParaRPr kumimoji="0" lang="en-US" b="0" i="0" u="none" strike="noStrike" kern="1200" cap="none" spc="0" normalizeH="0" baseline="0" noProof="0" dirty="0">
              <a:ln>
                <a:noFill/>
              </a:ln>
              <a:solidFill>
                <a:prstClr val="white"/>
              </a:solidFill>
              <a:effectLst/>
              <a:uLnTx/>
              <a:uFillTx/>
              <a:latin typeface="Avenir Light"/>
              <a:ea typeface="+mn-ea"/>
              <a:cs typeface="+mn-cs"/>
            </a:endParaRPr>
          </a:p>
        </p:txBody>
      </p:sp>
      <p:pic>
        <p:nvPicPr>
          <p:cNvPr id="12" name="Picture 11">
            <a:extLst>
              <a:ext uri="{FF2B5EF4-FFF2-40B4-BE49-F238E27FC236}">
                <a16:creationId xmlns:a16="http://schemas.microsoft.com/office/drawing/2014/main" id="{673420BC-C3B3-EDF7-EF9B-129580487336}"/>
              </a:ext>
            </a:extLst>
          </p:cNvPr>
          <p:cNvPicPr>
            <a:picLocks noChangeAspect="1"/>
          </p:cNvPicPr>
          <p:nvPr/>
        </p:nvPicPr>
        <p:blipFill>
          <a:blip r:embed="rId2"/>
          <a:stretch>
            <a:fillRect/>
          </a:stretch>
        </p:blipFill>
        <p:spPr>
          <a:xfrm>
            <a:off x="7273588" y="4015409"/>
            <a:ext cx="2174367" cy="1630775"/>
          </a:xfrm>
          <a:prstGeom prst="rect">
            <a:avLst/>
          </a:prstGeom>
        </p:spPr>
      </p:pic>
      <p:pic>
        <p:nvPicPr>
          <p:cNvPr id="13" name="Picture 12">
            <a:extLst>
              <a:ext uri="{FF2B5EF4-FFF2-40B4-BE49-F238E27FC236}">
                <a16:creationId xmlns:a16="http://schemas.microsoft.com/office/drawing/2014/main" id="{37BA473C-111F-B099-3D8A-C0453C91EED7}"/>
              </a:ext>
            </a:extLst>
          </p:cNvPr>
          <p:cNvPicPr>
            <a:picLocks noChangeAspect="1"/>
          </p:cNvPicPr>
          <p:nvPr/>
        </p:nvPicPr>
        <p:blipFill>
          <a:blip r:embed="rId3"/>
          <a:stretch>
            <a:fillRect/>
          </a:stretch>
        </p:blipFill>
        <p:spPr>
          <a:xfrm>
            <a:off x="10514012" y="1524000"/>
            <a:ext cx="1268854" cy="2282066"/>
          </a:xfrm>
          <a:prstGeom prst="rect">
            <a:avLst/>
          </a:prstGeom>
        </p:spPr>
      </p:pic>
      <p:pic>
        <p:nvPicPr>
          <p:cNvPr id="17" name="Picture 16">
            <a:extLst>
              <a:ext uri="{FF2B5EF4-FFF2-40B4-BE49-F238E27FC236}">
                <a16:creationId xmlns:a16="http://schemas.microsoft.com/office/drawing/2014/main" id="{301ACD46-1658-DAF3-C43C-5572A5460F91}"/>
              </a:ext>
            </a:extLst>
          </p:cNvPr>
          <p:cNvPicPr>
            <a:picLocks noChangeAspect="1"/>
          </p:cNvPicPr>
          <p:nvPr/>
        </p:nvPicPr>
        <p:blipFill>
          <a:blip r:embed="rId4"/>
          <a:stretch>
            <a:fillRect/>
          </a:stretch>
        </p:blipFill>
        <p:spPr>
          <a:xfrm>
            <a:off x="9657275" y="4038600"/>
            <a:ext cx="2130401" cy="1594611"/>
          </a:xfrm>
          <a:prstGeom prst="rect">
            <a:avLst/>
          </a:prstGeom>
        </p:spPr>
      </p:pic>
      <p:pic>
        <p:nvPicPr>
          <p:cNvPr id="24" name="Picture 23" descr="A picture containing sky, building, winter, snow&#10;&#10;Description automatically generated">
            <a:extLst>
              <a:ext uri="{FF2B5EF4-FFF2-40B4-BE49-F238E27FC236}">
                <a16:creationId xmlns:a16="http://schemas.microsoft.com/office/drawing/2014/main" id="{16D0E2FC-1889-EC98-B381-6E4A2B8F6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6412" y="1524000"/>
            <a:ext cx="3465588" cy="2309489"/>
          </a:xfrm>
          <a:prstGeom prst="rect">
            <a:avLst/>
          </a:prstGeom>
        </p:spPr>
      </p:pic>
      <p:sp>
        <p:nvSpPr>
          <p:cNvPr id="2" name="Title 1">
            <a:extLst>
              <a:ext uri="{FF2B5EF4-FFF2-40B4-BE49-F238E27FC236}">
                <a16:creationId xmlns:a16="http://schemas.microsoft.com/office/drawing/2014/main" id="{3796D285-276A-1FDF-13B9-BBCC49049F28}"/>
              </a:ext>
            </a:extLst>
          </p:cNvPr>
          <p:cNvSpPr txBox="1">
            <a:spLocks/>
          </p:cNvSpPr>
          <p:nvPr/>
        </p:nvSpPr>
        <p:spPr>
          <a:xfrm>
            <a:off x="684211" y="228600"/>
            <a:ext cx="5486401"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dirty="0">
                <a:latin typeface="Avenir Light"/>
                <a:ea typeface="Avenir Book" charset="0"/>
                <a:cs typeface="Avenir Book" charset="0"/>
              </a:rPr>
              <a:t>BUILDING PRODUCTS</a:t>
            </a:r>
          </a:p>
        </p:txBody>
      </p:sp>
      <p:pic>
        <p:nvPicPr>
          <p:cNvPr id="3" name="Picture 2" descr="Logo&#10;&#10;Description automatically generated">
            <a:extLst>
              <a:ext uri="{FF2B5EF4-FFF2-40B4-BE49-F238E27FC236}">
                <a16:creationId xmlns:a16="http://schemas.microsoft.com/office/drawing/2014/main" id="{4A702F72-A6AE-BAEB-B113-5A7FD5C80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47412" y="436110"/>
            <a:ext cx="637574" cy="630690"/>
          </a:xfrm>
          <a:prstGeom prst="rect">
            <a:avLst/>
          </a:prstGeom>
        </p:spPr>
      </p:pic>
      <p:pic>
        <p:nvPicPr>
          <p:cNvPr id="4" name="Picture 3">
            <a:extLst>
              <a:ext uri="{FF2B5EF4-FFF2-40B4-BE49-F238E27FC236}">
                <a16:creationId xmlns:a16="http://schemas.microsoft.com/office/drawing/2014/main" id="{F4BBB8E0-49FA-992D-F90C-B8D76AADF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4126" y="679842"/>
            <a:ext cx="1006713" cy="265507"/>
          </a:xfrm>
          <a:prstGeom prst="rect">
            <a:avLst/>
          </a:prstGeom>
        </p:spPr>
      </p:pic>
    </p:spTree>
    <p:extLst>
      <p:ext uri="{BB962C8B-B14F-4D97-AF65-F5344CB8AC3E}">
        <p14:creationId xmlns:p14="http://schemas.microsoft.com/office/powerpoint/2010/main" val="24789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381000"/>
            <a:ext cx="7848600" cy="685800"/>
          </a:xfrm>
        </p:spPr>
        <p:txBody>
          <a:bodyPr/>
          <a:lstStyle/>
          <a:p>
            <a:r>
              <a:rPr lang="en-US" sz="3400" dirty="0">
                <a:latin typeface="Avenir Light"/>
              </a:rPr>
              <a:t>CABLE MANAGEMENT</a:t>
            </a:r>
          </a:p>
        </p:txBody>
      </p:sp>
      <p:sp>
        <p:nvSpPr>
          <p:cNvPr id="6" name="TextBox 5">
            <a:extLst>
              <a:ext uri="{FF2B5EF4-FFF2-40B4-BE49-F238E27FC236}">
                <a16:creationId xmlns:a16="http://schemas.microsoft.com/office/drawing/2014/main" id="{1E2641DA-6A87-897E-6D2A-3CF38E28AFA4}"/>
              </a:ext>
            </a:extLst>
          </p:cNvPr>
          <p:cNvSpPr txBox="1"/>
          <p:nvPr/>
        </p:nvSpPr>
        <p:spPr>
          <a:xfrm>
            <a:off x="684212" y="1700766"/>
            <a:ext cx="661159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Products: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Industrial cable management product solutions include electrical and instrumentation </a:t>
            </a:r>
            <a:r>
              <a:rPr lang="en-US" sz="2000" dirty="0">
                <a:solidFill>
                  <a:prstClr val="white"/>
                </a:solidFill>
                <a:latin typeface="Avenir Light"/>
              </a:rPr>
              <a:t>cable ladder, cable &amp; instrumentation tray, wireways, strut channel framing systems, instrumentation stands and switch racks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Brands:</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a:t>
            </a:r>
            <a:r>
              <a:rPr kumimoji="0" lang="en-US" sz="2000" b="0" i="1" u="none" strike="noStrike" kern="1200" cap="none" spc="0" normalizeH="0" baseline="0" noProof="0" dirty="0">
                <a:ln>
                  <a:noFill/>
                </a:ln>
                <a:solidFill>
                  <a:prstClr val="white"/>
                </a:solidFill>
                <a:effectLst/>
                <a:uLnTx/>
                <a:uFillTx/>
                <a:latin typeface="Avenir Light"/>
                <a:ea typeface="+mn-ea"/>
                <a:cs typeface="+mn-cs"/>
              </a:rPr>
              <a:t>Enduro</a:t>
            </a: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venir Light"/>
              </a:rPr>
              <a:t>Channel to Market:</a:t>
            </a:r>
            <a:r>
              <a:rPr lang="en-US" sz="2000" dirty="0">
                <a:solidFill>
                  <a:prstClr val="white"/>
                </a:solidFill>
                <a:latin typeface="Avenir Light"/>
              </a:rPr>
              <a:t>  Electrical Distribution via Rep Firms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indent="-342900">
              <a:buClr>
                <a:srgbClr val="F47920"/>
              </a:buClr>
              <a:buFont typeface="Arial" panose="020B0604020202020204" pitchFamily="34" charset="0"/>
              <a:buChar char="•"/>
              <a:defRPr/>
            </a:pPr>
            <a:r>
              <a:rPr lang="en-US" sz="2000" b="1" dirty="0">
                <a:solidFill>
                  <a:prstClr val="white"/>
                </a:solidFill>
                <a:latin typeface="Avenir Light"/>
              </a:rPr>
              <a:t>Sales Manager: </a:t>
            </a:r>
            <a:r>
              <a:rPr lang="en-US" sz="2000" dirty="0">
                <a:solidFill>
                  <a:prstClr val="white"/>
                </a:solidFill>
                <a:latin typeface="Avenir Light"/>
              </a:rPr>
              <a:t>Blake </a:t>
            </a:r>
            <a:r>
              <a:rPr lang="en-US" sz="2000" dirty="0" err="1">
                <a:solidFill>
                  <a:prstClr val="white"/>
                </a:solidFill>
                <a:latin typeface="Avenir Light"/>
              </a:rPr>
              <a:t>Heger</a:t>
            </a:r>
            <a:r>
              <a:rPr lang="en-US" sz="2000" dirty="0">
                <a:solidFill>
                  <a:prstClr val="white"/>
                </a:solidFill>
                <a:latin typeface="Avenir Light"/>
              </a:rPr>
              <a:t>, Dan Neal</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dirty="0">
                <a:solidFill>
                  <a:prstClr val="white"/>
                </a:solidFill>
                <a:latin typeface="Avenir Light"/>
              </a:rPr>
              <a:t>Product Manager: Blake </a:t>
            </a:r>
            <a:r>
              <a:rPr lang="en-US" sz="2000" dirty="0" err="1">
                <a:solidFill>
                  <a:prstClr val="white"/>
                </a:solidFill>
                <a:latin typeface="Avenir Light"/>
              </a:rPr>
              <a:t>Heger</a:t>
            </a:r>
            <a:endParaRPr lang="en-US" sz="2000" dirty="0">
              <a:solidFill>
                <a:prstClr val="white"/>
              </a:solidFill>
              <a:latin typeface="Avenir Light"/>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Inside Sales Support: </a:t>
            </a:r>
            <a:r>
              <a:rPr kumimoji="0" lang="en-US" sz="2000" i="0" u="none" strike="noStrike" kern="1200" cap="none" spc="0" normalizeH="0" baseline="0" noProof="0" dirty="0">
                <a:ln>
                  <a:noFill/>
                </a:ln>
                <a:solidFill>
                  <a:prstClr val="white"/>
                </a:solidFill>
                <a:effectLst/>
                <a:uLnTx/>
                <a:uFillTx/>
                <a:latin typeface="Avenir Light"/>
                <a:ea typeface="+mn-ea"/>
                <a:cs typeface="+mn-cs"/>
              </a:rPr>
              <a:t>Tom Vaughan</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Customer Service/</a:t>
            </a:r>
            <a:r>
              <a:rPr kumimoji="0" lang="en-US" sz="2000" b="1" i="0" u="none" strike="noStrike" kern="1200" cap="none" spc="0" normalizeH="0" baseline="0" noProof="0" dirty="0">
                <a:ln>
                  <a:noFill/>
                </a:ln>
                <a:solidFill>
                  <a:prstClr val="white"/>
                </a:solidFill>
                <a:effectLst/>
                <a:uLnTx/>
                <a:uFillTx/>
                <a:latin typeface="Avenir Light"/>
                <a:ea typeface="+mn-ea"/>
                <a:cs typeface="+mn-cs"/>
              </a:rPr>
              <a:t>Project Manager: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As assigned by Kyle Johnston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Marketing:</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Blake </a:t>
            </a:r>
            <a:r>
              <a:rPr kumimoji="0" lang="en-US" sz="2000" b="0" i="0" u="none" strike="noStrike" kern="1200" cap="none" spc="0" normalizeH="0" baseline="0" noProof="0" dirty="0" err="1">
                <a:ln>
                  <a:noFill/>
                </a:ln>
                <a:solidFill>
                  <a:prstClr val="white"/>
                </a:solidFill>
                <a:effectLst/>
                <a:uLnTx/>
                <a:uFillTx/>
                <a:latin typeface="Avenir Light"/>
                <a:ea typeface="+mn-ea"/>
                <a:cs typeface="+mn-cs"/>
              </a:rPr>
              <a:t>Heger</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a:t>
            </a:r>
          </a:p>
        </p:txBody>
      </p:sp>
      <p:pic>
        <p:nvPicPr>
          <p:cNvPr id="8" name="Picture 7" descr="A close-up of a logo&#10;&#10;Description automatically generated with low confidence">
            <a:extLst>
              <a:ext uri="{FF2B5EF4-FFF2-40B4-BE49-F238E27FC236}">
                <a16:creationId xmlns:a16="http://schemas.microsoft.com/office/drawing/2014/main" id="{8A8718A2-1317-8B20-906A-C54A240750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0411" y="601169"/>
            <a:ext cx="3380947" cy="579370"/>
          </a:xfrm>
          <a:prstGeom prst="rect">
            <a:avLst/>
          </a:prstGeom>
        </p:spPr>
      </p:pic>
      <p:pic>
        <p:nvPicPr>
          <p:cNvPr id="23" name="Picture 22" descr="A picture containing person, clothing, person, indoor&#10;&#10;Description automatically generated">
            <a:extLst>
              <a:ext uri="{FF2B5EF4-FFF2-40B4-BE49-F238E27FC236}">
                <a16:creationId xmlns:a16="http://schemas.microsoft.com/office/drawing/2014/main" id="{BAF77977-D4A5-5E3D-FA7E-004E3AC90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412" y="4038600"/>
            <a:ext cx="2244277" cy="1524000"/>
          </a:xfrm>
          <a:prstGeom prst="rect">
            <a:avLst/>
          </a:prstGeom>
        </p:spPr>
      </p:pic>
      <p:pic>
        <p:nvPicPr>
          <p:cNvPr id="28" name="Picture 27">
            <a:extLst>
              <a:ext uri="{FF2B5EF4-FFF2-40B4-BE49-F238E27FC236}">
                <a16:creationId xmlns:a16="http://schemas.microsoft.com/office/drawing/2014/main" id="{0361DC02-CF82-5E42-29DA-77A7F53171D5}"/>
              </a:ext>
            </a:extLst>
          </p:cNvPr>
          <p:cNvPicPr>
            <a:picLocks noChangeAspect="1"/>
          </p:cNvPicPr>
          <p:nvPr/>
        </p:nvPicPr>
        <p:blipFill>
          <a:blip r:embed="rId4"/>
          <a:stretch>
            <a:fillRect/>
          </a:stretch>
        </p:blipFill>
        <p:spPr>
          <a:xfrm>
            <a:off x="9066212" y="1764619"/>
            <a:ext cx="2695147" cy="2019013"/>
          </a:xfrm>
          <a:prstGeom prst="rect">
            <a:avLst/>
          </a:prstGeom>
        </p:spPr>
      </p:pic>
      <p:pic>
        <p:nvPicPr>
          <p:cNvPr id="29" name="Picture 28">
            <a:extLst>
              <a:ext uri="{FF2B5EF4-FFF2-40B4-BE49-F238E27FC236}">
                <a16:creationId xmlns:a16="http://schemas.microsoft.com/office/drawing/2014/main" id="{526FCB49-0128-B4A9-F6A9-5AB2FF2DDF87}"/>
              </a:ext>
            </a:extLst>
          </p:cNvPr>
          <p:cNvPicPr>
            <a:picLocks noChangeAspect="1"/>
          </p:cNvPicPr>
          <p:nvPr/>
        </p:nvPicPr>
        <p:blipFill>
          <a:blip r:embed="rId5"/>
          <a:stretch>
            <a:fillRect/>
          </a:stretch>
        </p:blipFill>
        <p:spPr>
          <a:xfrm>
            <a:off x="9731215" y="4026253"/>
            <a:ext cx="2030144" cy="1524132"/>
          </a:xfrm>
          <a:prstGeom prst="rect">
            <a:avLst/>
          </a:prstGeom>
        </p:spPr>
      </p:pic>
      <p:pic>
        <p:nvPicPr>
          <p:cNvPr id="33" name="Picture 32" descr="A close-up of a machine&#10;&#10;Description automatically generated with low confidence">
            <a:extLst>
              <a:ext uri="{FF2B5EF4-FFF2-40B4-BE49-F238E27FC236}">
                <a16:creationId xmlns:a16="http://schemas.microsoft.com/office/drawing/2014/main" id="{ED7A50A1-8DE9-E0F6-18A0-324083B100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9812" y="1773129"/>
            <a:ext cx="1429994" cy="2001992"/>
          </a:xfrm>
          <a:prstGeom prst="rect">
            <a:avLst/>
          </a:prstGeom>
        </p:spPr>
      </p:pic>
    </p:spTree>
    <p:extLst>
      <p:ext uri="{BB962C8B-B14F-4D97-AF65-F5344CB8AC3E}">
        <p14:creationId xmlns:p14="http://schemas.microsoft.com/office/powerpoint/2010/main" val="259189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545483"/>
            <a:ext cx="7848600" cy="796633"/>
          </a:xfrm>
        </p:spPr>
        <p:txBody>
          <a:bodyPr/>
          <a:lstStyle/>
          <a:p>
            <a:r>
              <a:rPr lang="en-US" sz="3400" dirty="0">
                <a:latin typeface="Avenir Light"/>
              </a:rPr>
              <a:t>WATER &amp; WASTEWATER STRUCTURES</a:t>
            </a:r>
          </a:p>
        </p:txBody>
      </p:sp>
      <p:sp>
        <p:nvSpPr>
          <p:cNvPr id="6" name="TextBox 5">
            <a:extLst>
              <a:ext uri="{FF2B5EF4-FFF2-40B4-BE49-F238E27FC236}">
                <a16:creationId xmlns:a16="http://schemas.microsoft.com/office/drawing/2014/main" id="{1E2641DA-6A87-897E-6D2A-3CF38E28AFA4}"/>
              </a:ext>
            </a:extLst>
          </p:cNvPr>
          <p:cNvSpPr txBox="1"/>
          <p:nvPr/>
        </p:nvSpPr>
        <p:spPr>
          <a:xfrm>
            <a:off x="684212" y="1700766"/>
            <a:ext cx="624840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Products: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Includes </a:t>
            </a:r>
            <a:r>
              <a:rPr lang="en-US" sz="2000" dirty="0">
                <a:solidFill>
                  <a:prstClr val="white"/>
                </a:solidFill>
                <a:latin typeface="Avenir Light"/>
              </a:rPr>
              <a:t>baffle walls for improved flow control, increased contact time, mixing and separation of zones.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Brands:</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a:t>
            </a:r>
            <a:r>
              <a:rPr kumimoji="0" lang="en-US" sz="2000" b="0" i="1" u="none" strike="noStrike" kern="1200" cap="none" spc="0" normalizeH="0" baseline="0" noProof="0" dirty="0">
                <a:ln>
                  <a:noFill/>
                </a:ln>
                <a:solidFill>
                  <a:prstClr val="white"/>
                </a:solidFill>
                <a:effectLst/>
                <a:uLnTx/>
                <a:uFillTx/>
                <a:latin typeface="Avenir Light"/>
                <a:ea typeface="+mn-ea"/>
                <a:cs typeface="+mn-cs"/>
              </a:rPr>
              <a:t>XL</a:t>
            </a:r>
            <a:r>
              <a:rPr lang="en-US" sz="2000" i="1" dirty="0">
                <a:solidFill>
                  <a:prstClr val="white"/>
                </a:solidFill>
                <a:latin typeface="Avenir Light"/>
              </a:rPr>
              <a:t>6 Tank Cover, AXS-3</a:t>
            </a:r>
            <a:r>
              <a:rPr lang="en-US" sz="2000" i="1" baseline="30000" dirty="0">
                <a:solidFill>
                  <a:prstClr val="white"/>
                </a:solidFill>
                <a:latin typeface="Avenir Light"/>
              </a:rPr>
              <a:t>TM</a:t>
            </a:r>
            <a:r>
              <a:rPr lang="en-US" sz="2000" i="1" dirty="0">
                <a:solidFill>
                  <a:prstClr val="white"/>
                </a:solidFill>
                <a:latin typeface="Avenir Light"/>
              </a:rPr>
              <a:t>, </a:t>
            </a:r>
            <a:r>
              <a:rPr lang="en-US" sz="2000" i="1" dirty="0" err="1">
                <a:solidFill>
                  <a:prstClr val="white"/>
                </a:solidFill>
                <a:latin typeface="Avenir Light"/>
              </a:rPr>
              <a:t>TreadMax</a:t>
            </a:r>
            <a:r>
              <a:rPr lang="en-US" sz="2000" i="1" baseline="30000" dirty="0" err="1">
                <a:solidFill>
                  <a:prstClr val="white"/>
                </a:solidFill>
                <a:latin typeface="Avenir Light"/>
              </a:rPr>
              <a:t>TM</a:t>
            </a:r>
            <a:endParaRPr kumimoji="0" lang="en-US" sz="2000" b="0" i="0" u="none" strike="noStrike" kern="1200" cap="none" spc="0" normalizeH="0" baseline="3000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venir Light"/>
              </a:rPr>
              <a:t>Channel to Market:</a:t>
            </a:r>
            <a:r>
              <a:rPr lang="en-US" sz="2000" dirty="0">
                <a:solidFill>
                  <a:prstClr val="white"/>
                </a:solidFill>
                <a:latin typeface="Avenir Light"/>
              </a:rPr>
              <a:t>  Manufacturer Rep Firms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Sales Manager: </a:t>
            </a:r>
            <a:r>
              <a:rPr lang="en-US" sz="2000" dirty="0">
                <a:solidFill>
                  <a:prstClr val="white"/>
                </a:solidFill>
                <a:latin typeface="Avenir Light"/>
              </a:rPr>
              <a:t>Francisco </a:t>
            </a:r>
            <a:r>
              <a:rPr lang="en-US" sz="2000" dirty="0" err="1">
                <a:solidFill>
                  <a:prstClr val="white"/>
                </a:solidFill>
                <a:latin typeface="Avenir Light"/>
              </a:rPr>
              <a:t>Alvidrez</a:t>
            </a:r>
            <a:r>
              <a:rPr lang="en-US" sz="2000" dirty="0">
                <a:solidFill>
                  <a:prstClr val="white"/>
                </a:solidFill>
                <a:latin typeface="Avenir Light"/>
              </a:rPr>
              <a:t> </a:t>
            </a:r>
          </a:p>
          <a:p>
            <a:pPr marL="342900" indent="-342900">
              <a:buClr>
                <a:srgbClr val="F47920"/>
              </a:buClr>
              <a:buFont typeface="Arial" panose="020B0604020202020204" pitchFamily="34" charset="0"/>
              <a:buChar char="•"/>
              <a:defRPr/>
            </a:pPr>
            <a:r>
              <a:rPr lang="en-US" sz="2000" b="1" dirty="0">
                <a:solidFill>
                  <a:prstClr val="white"/>
                </a:solidFill>
                <a:latin typeface="Avenir Light"/>
              </a:rPr>
              <a:t>Product Manager:  </a:t>
            </a:r>
            <a:r>
              <a:rPr lang="en-US" sz="2000" dirty="0">
                <a:solidFill>
                  <a:prstClr val="white"/>
                </a:solidFill>
                <a:latin typeface="Avenir Light"/>
              </a:rPr>
              <a:t>Francisco </a:t>
            </a:r>
            <a:r>
              <a:rPr lang="en-US" sz="2000" dirty="0" err="1">
                <a:solidFill>
                  <a:prstClr val="white"/>
                </a:solidFill>
                <a:latin typeface="Avenir Light"/>
              </a:rPr>
              <a:t>Alvidrez</a:t>
            </a:r>
            <a:r>
              <a:rPr lang="en-US" sz="2000" dirty="0">
                <a:solidFill>
                  <a:prstClr val="white"/>
                </a:solidFill>
                <a:latin typeface="Avenir Light"/>
              </a:rPr>
              <a:t>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Field Installation:  </a:t>
            </a:r>
            <a:r>
              <a:rPr lang="en-US" sz="2000" dirty="0">
                <a:solidFill>
                  <a:prstClr val="white"/>
                </a:solidFill>
                <a:latin typeface="Avenir Light"/>
              </a:rPr>
              <a:t>Brian Haygood </a:t>
            </a: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Estimating:  </a:t>
            </a:r>
            <a:r>
              <a:rPr lang="en-US" sz="2000" dirty="0">
                <a:solidFill>
                  <a:prstClr val="white"/>
                </a:solidFill>
                <a:latin typeface="Avenir Light"/>
              </a:rPr>
              <a:t>Nathan Rodriguez, Bob Strack</a:t>
            </a:r>
            <a:endParaRPr kumimoji="0" lang="en-US" sz="200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Project Management Director: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Kyle Johnston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Project Managers:</a:t>
            </a:r>
            <a:r>
              <a:rPr lang="en-US" sz="2000" dirty="0">
                <a:solidFill>
                  <a:prstClr val="white"/>
                </a:solidFill>
                <a:latin typeface="Avenir Light"/>
              </a:rPr>
              <a:t> As assigned by Kyle Johnston</a:t>
            </a: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Marketing:</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Blake Heger </a:t>
            </a:r>
          </a:p>
        </p:txBody>
      </p:sp>
      <p:pic>
        <p:nvPicPr>
          <p:cNvPr id="13" name="Picture 12" descr="A picture containing outdoor, cloud, sky, tree&#10;&#10;Description automatically generated">
            <a:extLst>
              <a:ext uri="{FF2B5EF4-FFF2-40B4-BE49-F238E27FC236}">
                <a16:creationId xmlns:a16="http://schemas.microsoft.com/office/drawing/2014/main" id="{2D4FB4EE-BE63-2BF7-D1D4-E574FC88B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0812" y="1785620"/>
            <a:ext cx="4056126" cy="2704084"/>
          </a:xfrm>
          <a:prstGeom prst="rect">
            <a:avLst/>
          </a:prstGeom>
        </p:spPr>
      </p:pic>
      <p:pic>
        <p:nvPicPr>
          <p:cNvPr id="14" name="Picture 13" descr="A picture containing steel, composite material, aluminium, engineering&#10;&#10;Description automatically generated">
            <a:extLst>
              <a:ext uri="{FF2B5EF4-FFF2-40B4-BE49-F238E27FC236}">
                <a16:creationId xmlns:a16="http://schemas.microsoft.com/office/drawing/2014/main" id="{EDDB9B1A-A06C-C96B-04D5-161771C7E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4648200"/>
            <a:ext cx="2348729" cy="1761547"/>
          </a:xfrm>
          <a:prstGeom prst="rect">
            <a:avLst/>
          </a:prstGeom>
        </p:spPr>
      </p:pic>
      <p:pic>
        <p:nvPicPr>
          <p:cNvPr id="20" name="Picture 19" descr="A picture containing text, font, graphics, logo&#10;&#10;Description automatically generated">
            <a:extLst>
              <a:ext uri="{FF2B5EF4-FFF2-40B4-BE49-F238E27FC236}">
                <a16:creationId xmlns:a16="http://schemas.microsoft.com/office/drawing/2014/main" id="{C6AEDD37-EDCF-406F-60EB-596E12C85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812" y="378006"/>
            <a:ext cx="3639312" cy="539069"/>
          </a:xfrm>
          <a:prstGeom prst="rect">
            <a:avLst/>
          </a:prstGeom>
        </p:spPr>
      </p:pic>
      <p:pic>
        <p:nvPicPr>
          <p:cNvPr id="25" name="Picture 24" descr="A picture containing snow, building, composite material, beam&#10;&#10;Description automatically generated">
            <a:extLst>
              <a:ext uri="{FF2B5EF4-FFF2-40B4-BE49-F238E27FC236}">
                <a16:creationId xmlns:a16="http://schemas.microsoft.com/office/drawing/2014/main" id="{0E0E61C0-195B-53FB-5BFE-921DAE57A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617" y="4653350"/>
            <a:ext cx="2341862" cy="1756397"/>
          </a:xfrm>
          <a:prstGeom prst="rect">
            <a:avLst/>
          </a:prstGeom>
        </p:spPr>
      </p:pic>
    </p:spTree>
    <p:extLst>
      <p:ext uri="{BB962C8B-B14F-4D97-AF65-F5344CB8AC3E}">
        <p14:creationId xmlns:p14="http://schemas.microsoft.com/office/powerpoint/2010/main" val="40287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425682"/>
            <a:ext cx="7162800" cy="914400"/>
          </a:xfrm>
        </p:spPr>
        <p:txBody>
          <a:bodyPr/>
          <a:lstStyle/>
          <a:p>
            <a:r>
              <a:rPr lang="en-US" sz="3400" dirty="0">
                <a:latin typeface="Avenir Light"/>
              </a:rPr>
              <a:t>WATER &amp; WASTEWATER - CLARIFIER PRODUCTS</a:t>
            </a:r>
          </a:p>
        </p:txBody>
      </p:sp>
      <p:sp>
        <p:nvSpPr>
          <p:cNvPr id="6" name="TextBox 5">
            <a:extLst>
              <a:ext uri="{FF2B5EF4-FFF2-40B4-BE49-F238E27FC236}">
                <a16:creationId xmlns:a16="http://schemas.microsoft.com/office/drawing/2014/main" id="{1E2641DA-6A87-897E-6D2A-3CF38E28AFA4}"/>
              </a:ext>
            </a:extLst>
          </p:cNvPr>
          <p:cNvSpPr txBox="1"/>
          <p:nvPr/>
        </p:nvSpPr>
        <p:spPr>
          <a:xfrm>
            <a:off x="684212" y="1676400"/>
            <a:ext cx="632460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Products</a:t>
            </a:r>
            <a:r>
              <a:rPr lang="en-US" sz="2000" b="1" dirty="0">
                <a:solidFill>
                  <a:prstClr val="white"/>
                </a:solidFill>
                <a:latin typeface="Avenir Light"/>
              </a:rPr>
              <a:t>: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Clarifier components include weirs, scum baffles, density current baffles, launder troughs </a:t>
            </a:r>
            <a:r>
              <a:rPr lang="en-US" sz="2000" dirty="0">
                <a:solidFill>
                  <a:prstClr val="white"/>
                </a:solidFill>
                <a:latin typeface="Avenir Light"/>
              </a:rPr>
              <a:t>and launder covers.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venir Light"/>
              </a:rPr>
              <a:t>Channel to Market:</a:t>
            </a:r>
            <a:r>
              <a:rPr lang="en-US" sz="2000" dirty="0">
                <a:solidFill>
                  <a:prstClr val="white"/>
                </a:solidFill>
                <a:latin typeface="Avenir Light"/>
              </a:rPr>
              <a:t>  Manufacturer Rep Firms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Sales Manager: </a:t>
            </a:r>
            <a:r>
              <a:rPr lang="en-US" sz="2000" dirty="0">
                <a:solidFill>
                  <a:prstClr val="white"/>
                </a:solidFill>
                <a:latin typeface="Avenir Light"/>
              </a:rPr>
              <a:t>Francisco </a:t>
            </a:r>
            <a:r>
              <a:rPr lang="en-US" sz="2000" dirty="0" err="1">
                <a:solidFill>
                  <a:prstClr val="white"/>
                </a:solidFill>
                <a:latin typeface="Avenir Light"/>
              </a:rPr>
              <a:t>Alvidrez</a:t>
            </a:r>
            <a:r>
              <a:rPr lang="en-US" sz="2000" dirty="0">
                <a:solidFill>
                  <a:prstClr val="white"/>
                </a:solidFill>
                <a:latin typeface="Avenir Light"/>
              </a:rPr>
              <a:t> </a:t>
            </a:r>
          </a:p>
          <a:p>
            <a:pPr marL="342900" indent="-342900">
              <a:buClr>
                <a:srgbClr val="F47920"/>
              </a:buClr>
              <a:buFont typeface="Arial" panose="020B0604020202020204" pitchFamily="34" charset="0"/>
              <a:buChar char="•"/>
              <a:defRPr/>
            </a:pPr>
            <a:r>
              <a:rPr lang="en-US" sz="2000" b="1" dirty="0">
                <a:solidFill>
                  <a:prstClr val="white"/>
                </a:solidFill>
                <a:latin typeface="Avenir Light"/>
              </a:rPr>
              <a:t>Product Manager:  </a:t>
            </a:r>
            <a:r>
              <a:rPr lang="en-US" sz="2000" dirty="0">
                <a:solidFill>
                  <a:prstClr val="white"/>
                </a:solidFill>
                <a:latin typeface="Avenir Light"/>
              </a:rPr>
              <a:t>Francisco </a:t>
            </a:r>
            <a:r>
              <a:rPr lang="en-US" sz="2000" dirty="0" err="1">
                <a:solidFill>
                  <a:prstClr val="white"/>
                </a:solidFill>
                <a:latin typeface="Avenir Light"/>
              </a:rPr>
              <a:t>Alvidrez</a:t>
            </a:r>
            <a:r>
              <a:rPr lang="en-US" sz="2000" dirty="0">
                <a:solidFill>
                  <a:prstClr val="white"/>
                </a:solidFill>
                <a:latin typeface="Avenir Light"/>
              </a:rPr>
              <a:t>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Field Installation:  </a:t>
            </a:r>
            <a:r>
              <a:rPr lang="en-US" sz="2000" dirty="0">
                <a:solidFill>
                  <a:prstClr val="white"/>
                </a:solidFill>
                <a:latin typeface="Avenir Light"/>
              </a:rPr>
              <a:t>Brian Haygood </a:t>
            </a: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Estimating:  </a:t>
            </a:r>
            <a:r>
              <a:rPr lang="en-US" sz="2000" dirty="0">
                <a:solidFill>
                  <a:prstClr val="white"/>
                </a:solidFill>
                <a:latin typeface="Avenir Light"/>
              </a:rPr>
              <a:t>Bob Strack, Nathan Rodriguez</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Project Management Director: </a:t>
            </a:r>
            <a:r>
              <a:rPr kumimoji="0" lang="en-US" sz="2000" b="0" i="0" u="none" strike="noStrike" kern="1200" cap="none" spc="0" normalizeH="0" baseline="0" noProof="0" dirty="0">
                <a:ln>
                  <a:noFill/>
                </a:ln>
                <a:solidFill>
                  <a:prstClr val="white"/>
                </a:solidFill>
                <a:effectLst/>
                <a:uLnTx/>
                <a:uFillTx/>
                <a:latin typeface="Avenir Light"/>
                <a:ea typeface="+mn-ea"/>
                <a:cs typeface="+mn-cs"/>
              </a:rPr>
              <a:t>Kyle Johnston </a:t>
            </a: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lang="en-US" sz="2000" b="1" dirty="0">
                <a:solidFill>
                  <a:prstClr val="white"/>
                </a:solidFill>
                <a:latin typeface="Avenir Light"/>
              </a:rPr>
              <a:t>Project Managers:</a:t>
            </a:r>
            <a:r>
              <a:rPr lang="en-US" sz="2000" dirty="0">
                <a:solidFill>
                  <a:prstClr val="white"/>
                </a:solidFill>
                <a:latin typeface="Avenir Light"/>
              </a:rPr>
              <a:t> As assigned by Kyle Johnston</a:t>
            </a:r>
            <a:endParaRPr kumimoji="0" lang="en-US" sz="2000" b="0" i="0" u="none" strike="noStrike" kern="1200" cap="none" spc="0" normalizeH="0" baseline="0" noProof="0" dirty="0">
              <a:ln>
                <a:noFill/>
              </a:ln>
              <a:solidFill>
                <a:prstClr val="white"/>
              </a:solidFill>
              <a:effectLst/>
              <a:uLnTx/>
              <a:uFillTx/>
              <a:latin typeface="Avenir Light"/>
              <a:ea typeface="+mn-ea"/>
              <a:cs typeface="+mn-cs"/>
            </a:endParaRPr>
          </a:p>
          <a:p>
            <a:pPr marL="342900" marR="0" lvl="0" indent="-342900" algn="l" defTabSz="914400" rtl="0" eaLnBrk="1" fontAlgn="auto" latinLnBrk="0" hangingPunct="1">
              <a:lnSpc>
                <a:spcPct val="100000"/>
              </a:lnSpc>
              <a:spcBef>
                <a:spcPts val="0"/>
              </a:spcBef>
              <a:spcAft>
                <a:spcPts val="0"/>
              </a:spcAft>
              <a:buClr>
                <a:srgbClr val="F4792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venir Light"/>
                <a:ea typeface="+mn-ea"/>
                <a:cs typeface="+mn-cs"/>
              </a:rPr>
              <a:t>Marketing:</a:t>
            </a:r>
            <a:r>
              <a:rPr kumimoji="0" lang="en-US" sz="2000" b="0" i="0" u="none" strike="noStrike" kern="1200" cap="none" spc="0" normalizeH="0" baseline="0" noProof="0" dirty="0">
                <a:ln>
                  <a:noFill/>
                </a:ln>
                <a:solidFill>
                  <a:prstClr val="white"/>
                </a:solidFill>
                <a:effectLst/>
                <a:uLnTx/>
                <a:uFillTx/>
                <a:latin typeface="Avenir Light"/>
                <a:ea typeface="+mn-ea"/>
                <a:cs typeface="+mn-cs"/>
              </a:rPr>
              <a:t> Blake Heger </a:t>
            </a:r>
          </a:p>
        </p:txBody>
      </p:sp>
      <p:pic>
        <p:nvPicPr>
          <p:cNvPr id="15" name="Picture 14" descr="A picture containing outdoor, sky, ground, bridge&#10;&#10;Description automatically generated">
            <a:extLst>
              <a:ext uri="{FF2B5EF4-FFF2-40B4-BE49-F238E27FC236}">
                <a16:creationId xmlns:a16="http://schemas.microsoft.com/office/drawing/2014/main" id="{D2C8D1B7-F52B-2EF7-8173-C46A1B3F4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9011" y="1676401"/>
            <a:ext cx="3180781" cy="2385586"/>
          </a:xfrm>
          <a:prstGeom prst="rect">
            <a:avLst/>
          </a:prstGeom>
        </p:spPr>
      </p:pic>
      <p:pic>
        <p:nvPicPr>
          <p:cNvPr id="17" name="Picture 16" descr="A picture containing outdoor, sky, water, tree&#10;&#10;Description automatically generated">
            <a:extLst>
              <a:ext uri="{FF2B5EF4-FFF2-40B4-BE49-F238E27FC236}">
                <a16:creationId xmlns:a16="http://schemas.microsoft.com/office/drawing/2014/main" id="{AED992B2-957C-9B0D-DE70-4EDEE8E8F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46195" y="4559143"/>
            <a:ext cx="2335539" cy="1751654"/>
          </a:xfrm>
          <a:prstGeom prst="rect">
            <a:avLst/>
          </a:prstGeom>
        </p:spPr>
      </p:pic>
      <p:pic>
        <p:nvPicPr>
          <p:cNvPr id="21" name="Picture 20" descr="A picture containing text, font, graphics, logo&#10;&#10;Description automatically generated">
            <a:extLst>
              <a:ext uri="{FF2B5EF4-FFF2-40B4-BE49-F238E27FC236}">
                <a16:creationId xmlns:a16="http://schemas.microsoft.com/office/drawing/2014/main" id="{D308D9A8-701E-8589-8FB9-4717EEC2C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811" y="383694"/>
            <a:ext cx="2912201" cy="529277"/>
          </a:xfrm>
          <a:prstGeom prst="rect">
            <a:avLst/>
          </a:prstGeom>
        </p:spPr>
      </p:pic>
    </p:spTree>
    <p:extLst>
      <p:ext uri="{BB962C8B-B14F-4D97-AF65-F5344CB8AC3E}">
        <p14:creationId xmlns:p14="http://schemas.microsoft.com/office/powerpoint/2010/main" val="190401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a:extLst>
              <a:ext uri="{FF2B5EF4-FFF2-40B4-BE49-F238E27FC236}">
                <a16:creationId xmlns:a16="http://schemas.microsoft.com/office/drawing/2014/main" id="{BB9D251F-2D55-4743-89FD-8369668C0D97}"/>
              </a:ext>
            </a:extLst>
          </p:cNvPr>
          <p:cNvSpPr>
            <a:spLocks noGrp="1"/>
          </p:cNvSpPr>
          <p:nvPr>
            <p:ph type="title"/>
          </p:nvPr>
        </p:nvSpPr>
        <p:spPr>
          <a:xfrm>
            <a:off x="379412" y="457200"/>
            <a:ext cx="9144001" cy="513092"/>
          </a:xfrm>
        </p:spPr>
        <p:txBody>
          <a:bodyPr/>
          <a:lstStyle/>
          <a:p>
            <a:r>
              <a:rPr lang="en-US" sz="3200" dirty="0">
                <a:latin typeface="ITC Avant Garde Std Bk" panose="020B0502020202020204" pitchFamily="34" charset="0"/>
                <a:ea typeface="Avenir Light" charset="0"/>
                <a:cs typeface="Avenir Light" charset="0"/>
              </a:rPr>
              <a:t>CREATIVE COMPOSITES GROUP</a:t>
            </a:r>
          </a:p>
        </p:txBody>
      </p:sp>
      <p:sp>
        <p:nvSpPr>
          <p:cNvPr id="4" name="Text Placeholder 3"/>
          <p:cNvSpPr>
            <a:spLocks noGrp="1"/>
          </p:cNvSpPr>
          <p:nvPr>
            <p:ph type="body" sz="half" idx="2"/>
          </p:nvPr>
        </p:nvSpPr>
        <p:spPr>
          <a:xfrm>
            <a:off x="5865812" y="1811870"/>
            <a:ext cx="5715000" cy="5046129"/>
          </a:xfrm>
        </p:spPr>
        <p:txBody>
          <a:bodyPr>
            <a:normAutofit/>
          </a:bodyPr>
          <a:lstStyle/>
          <a:p>
            <a:pPr marL="342900" indent="-342900">
              <a:lnSpc>
                <a:spcPts val="2200"/>
              </a:lnSpc>
              <a:spcAft>
                <a:spcPts val="600"/>
              </a:spcAft>
              <a:buFont typeface="Arial" panose="020B0604020202020204" pitchFamily="34" charset="0"/>
              <a:buChar char="•"/>
            </a:pPr>
            <a:r>
              <a:rPr lang="en-US" sz="1600" dirty="0">
                <a:latin typeface="ITC Avant Garde Std Bk" panose="020B0502020202020204" pitchFamily="34" charset="0"/>
              </a:rPr>
              <a:t>Integrated Sales &amp; Marketing at a Group Level so Customers don’t Need to Figure Out Which Manufacturing Process is Best - We do That for Them</a:t>
            </a:r>
          </a:p>
          <a:p>
            <a:pPr marL="342900" indent="-342900">
              <a:lnSpc>
                <a:spcPts val="2200"/>
              </a:lnSpc>
              <a:spcAft>
                <a:spcPts val="600"/>
              </a:spcAft>
              <a:buFont typeface="Arial" panose="020B0604020202020204" pitchFamily="34" charset="0"/>
              <a:buChar char="•"/>
            </a:pPr>
            <a:r>
              <a:rPr lang="en-US" sz="1600" dirty="0">
                <a:latin typeface="ITC Avant Garde Std Bk" panose="020B0502020202020204" pitchFamily="34" charset="0"/>
              </a:rPr>
              <a:t>Innovative Design and Manufacturing Expertise Creates Unique Structural Products</a:t>
            </a:r>
          </a:p>
          <a:p>
            <a:pPr marL="342900" indent="-342900">
              <a:lnSpc>
                <a:spcPts val="2200"/>
              </a:lnSpc>
              <a:spcAft>
                <a:spcPts val="600"/>
              </a:spcAft>
              <a:buFont typeface="Arial" panose="020B0604020202020204" pitchFamily="34" charset="0"/>
              <a:buChar char="•"/>
            </a:pPr>
            <a:r>
              <a:rPr lang="en-US" sz="1600" dirty="0">
                <a:latin typeface="ITC Avant Garde Std Bk" panose="020B0502020202020204" pitchFamily="34" charset="0"/>
              </a:rPr>
              <a:t>Provides Customer-focused Engineering that Make Customer Systems Bigger, Better and Longer Lasting</a:t>
            </a:r>
          </a:p>
          <a:p>
            <a:pPr marL="342900" indent="-342900">
              <a:lnSpc>
                <a:spcPts val="2200"/>
              </a:lnSpc>
              <a:spcAft>
                <a:spcPts val="600"/>
              </a:spcAft>
              <a:buFont typeface="Arial" panose="020B0604020202020204" pitchFamily="34" charset="0"/>
              <a:buChar char="•"/>
            </a:pPr>
            <a:r>
              <a:rPr lang="en-US" sz="1600" dirty="0">
                <a:latin typeface="ITC Avant Garde Std Bk" panose="020B0502020202020204" pitchFamily="34" charset="0"/>
              </a:rPr>
              <a:t>FRP Composite Materials that are Lightweight, Corrosion-Resistant and Durable</a:t>
            </a:r>
          </a:p>
          <a:p>
            <a:pPr marL="342900" indent="-342900">
              <a:lnSpc>
                <a:spcPts val="2200"/>
              </a:lnSpc>
              <a:spcAft>
                <a:spcPts val="600"/>
              </a:spcAft>
              <a:buFont typeface="Arial" panose="020B0604020202020204" pitchFamily="34" charset="0"/>
              <a:buChar char="•"/>
            </a:pPr>
            <a:r>
              <a:rPr lang="en-US" sz="1600" dirty="0">
                <a:latin typeface="ITC Avant Garde Std Bk" panose="020B0502020202020204" pitchFamily="34" charset="0"/>
              </a:rPr>
              <a:t>Integrating Operations for More Flexible Allocation of Resources (People &amp; Space) to Meet Customer Schedules</a:t>
            </a:r>
          </a:p>
        </p:txBody>
      </p:sp>
      <p:sp>
        <p:nvSpPr>
          <p:cNvPr id="22" name="TextBox 21">
            <a:extLst>
              <a:ext uri="{FF2B5EF4-FFF2-40B4-BE49-F238E27FC236}">
                <a16:creationId xmlns:a16="http://schemas.microsoft.com/office/drawing/2014/main" id="{83588BCC-AE2C-4F6C-B4E9-55BC6D26E56D}"/>
              </a:ext>
            </a:extLst>
          </p:cNvPr>
          <p:cNvSpPr txBox="1"/>
          <p:nvPr/>
        </p:nvSpPr>
        <p:spPr>
          <a:xfrm>
            <a:off x="379412" y="906189"/>
            <a:ext cx="6325298" cy="338554"/>
          </a:xfrm>
          <a:prstGeom prst="rect">
            <a:avLst/>
          </a:prstGeom>
          <a:noFill/>
        </p:spPr>
        <p:txBody>
          <a:bodyPr wrap="square">
            <a:spAutoFit/>
          </a:bodyPr>
          <a:lstStyle/>
          <a:p>
            <a:r>
              <a:rPr lang="en-US" sz="1600" spc="100" dirty="0">
                <a:solidFill>
                  <a:srgbClr val="F47920"/>
                </a:solidFill>
                <a:latin typeface="ITC Avant Garde Std Bk" panose="020B0502020202020204" pitchFamily="34" charset="0"/>
                <a:ea typeface="Avenir Light" charset="0"/>
                <a:cs typeface="Avenir Light" charset="0"/>
              </a:rPr>
              <a:t>A SUBSIDIARY OF HILL &amp; SMITH PLC</a:t>
            </a:r>
            <a:endParaRPr lang="it-IT" sz="1600" spc="100" dirty="0">
              <a:solidFill>
                <a:srgbClr val="F47920"/>
              </a:solidFill>
              <a:latin typeface="ITC Avant Garde Std Bk" panose="020B0502020202020204" pitchFamily="34" charset="0"/>
              <a:ea typeface="Avenir Light" charset="0"/>
              <a:cs typeface="Avenir Light" charset="0"/>
            </a:endParaRPr>
          </a:p>
        </p:txBody>
      </p:sp>
      <p:pic>
        <p:nvPicPr>
          <p:cNvPr id="24" name="Picture 23" descr="Logo&#10;&#10;Description automatically generated">
            <a:extLst>
              <a:ext uri="{FF2B5EF4-FFF2-40B4-BE49-F238E27FC236}">
                <a16:creationId xmlns:a16="http://schemas.microsoft.com/office/drawing/2014/main" id="{E546E615-F043-4776-8CA3-3D3702EE2B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189" y="3284545"/>
            <a:ext cx="979141" cy="968569"/>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1155502-5703-47D0-AA8B-4EBA20A01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334" y="5669263"/>
            <a:ext cx="1143630" cy="502937"/>
          </a:xfrm>
          <a:prstGeom prst="rect">
            <a:avLst/>
          </a:prstGeom>
        </p:spPr>
      </p:pic>
      <p:pic>
        <p:nvPicPr>
          <p:cNvPr id="32" name="Picture 31">
            <a:extLst>
              <a:ext uri="{FF2B5EF4-FFF2-40B4-BE49-F238E27FC236}">
                <a16:creationId xmlns:a16="http://schemas.microsoft.com/office/drawing/2014/main" id="{A209EBA1-FC56-4A69-AF23-36AD675BFD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9663" y="4746061"/>
            <a:ext cx="1449301" cy="473900"/>
          </a:xfrm>
          <a:prstGeom prst="rect">
            <a:avLst/>
          </a:prstGeom>
        </p:spPr>
      </p:pic>
      <p:pic>
        <p:nvPicPr>
          <p:cNvPr id="40" name="Picture 39">
            <a:extLst>
              <a:ext uri="{FF2B5EF4-FFF2-40B4-BE49-F238E27FC236}">
                <a16:creationId xmlns:a16="http://schemas.microsoft.com/office/drawing/2014/main" id="{3EBF6E50-E608-4AC2-80C0-708FDBD810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859" y="5917861"/>
            <a:ext cx="1574953" cy="254339"/>
          </a:xfrm>
          <a:prstGeom prst="rect">
            <a:avLst/>
          </a:prstGeom>
        </p:spPr>
      </p:pic>
      <p:pic>
        <p:nvPicPr>
          <p:cNvPr id="42" name="Picture 41">
            <a:extLst>
              <a:ext uri="{FF2B5EF4-FFF2-40B4-BE49-F238E27FC236}">
                <a16:creationId xmlns:a16="http://schemas.microsoft.com/office/drawing/2014/main" id="{468A343E-F57A-46EA-8224-221FECAAEA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057" y="4814396"/>
            <a:ext cx="1066800" cy="519604"/>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24239DF0-131C-415B-8B5E-AB3483F825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870" y="1854517"/>
            <a:ext cx="3418093" cy="878782"/>
          </a:xfrm>
          <a:prstGeom prst="rect">
            <a:avLst/>
          </a:prstGeom>
        </p:spPr>
      </p:pic>
      <p:pic>
        <p:nvPicPr>
          <p:cNvPr id="3" name="Picture 2">
            <a:extLst>
              <a:ext uri="{FF2B5EF4-FFF2-40B4-BE49-F238E27FC236}">
                <a16:creationId xmlns:a16="http://schemas.microsoft.com/office/drawing/2014/main" id="{FC847690-BE36-6177-DE67-59A703E06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9663" y="3726318"/>
            <a:ext cx="1449301" cy="382233"/>
          </a:xfrm>
          <a:prstGeom prst="rect">
            <a:avLst/>
          </a:prstGeom>
        </p:spPr>
      </p:pic>
    </p:spTree>
    <p:extLst>
      <p:ext uri="{BB962C8B-B14F-4D97-AF65-F5344CB8AC3E}">
        <p14:creationId xmlns:p14="http://schemas.microsoft.com/office/powerpoint/2010/main" val="26346615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8012" y="2438400"/>
            <a:ext cx="9677398" cy="2895600"/>
          </a:xfrm>
        </p:spPr>
        <p:txBody>
          <a:bodyPr>
            <a:noAutofit/>
          </a:bodyPr>
          <a:lstStyle/>
          <a:p>
            <a:r>
              <a:rPr lang="en-US" sz="4400" dirty="0">
                <a:latin typeface="Avenir Light" charset="0"/>
                <a:ea typeface="Avenir Light" charset="0"/>
                <a:cs typeface="Avenir Light" charset="0"/>
              </a:rPr>
              <a:t>APPENDIX</a:t>
            </a:r>
          </a:p>
        </p:txBody>
      </p:sp>
      <p:pic>
        <p:nvPicPr>
          <p:cNvPr id="5" name="Picture 4" descr="A picture containing text&#10;&#10;Description automatically generated">
            <a:extLst>
              <a:ext uri="{FF2B5EF4-FFF2-40B4-BE49-F238E27FC236}">
                <a16:creationId xmlns:a16="http://schemas.microsoft.com/office/drawing/2014/main" id="{4FB526F2-18AC-49C8-9E52-5AAE0BDE46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012" y="2133600"/>
            <a:ext cx="3473658" cy="893068"/>
          </a:xfrm>
          <a:prstGeom prst="rect">
            <a:avLst/>
          </a:prstGeom>
        </p:spPr>
      </p:pic>
    </p:spTree>
    <p:extLst>
      <p:ext uri="{BB962C8B-B14F-4D97-AF65-F5344CB8AC3E}">
        <p14:creationId xmlns:p14="http://schemas.microsoft.com/office/powerpoint/2010/main" val="91278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73420BC-C3B3-EDF7-EF9B-129580487336}"/>
              </a:ext>
            </a:extLst>
          </p:cNvPr>
          <p:cNvPicPr>
            <a:picLocks noChangeAspect="1"/>
          </p:cNvPicPr>
          <p:nvPr/>
        </p:nvPicPr>
        <p:blipFill rotWithShape="1">
          <a:blip r:embed="rId2"/>
          <a:srcRect l="-5335" r="13291"/>
          <a:stretch/>
        </p:blipFill>
        <p:spPr>
          <a:xfrm>
            <a:off x="3656012" y="4267200"/>
            <a:ext cx="2057400" cy="1676400"/>
          </a:xfrm>
          <a:prstGeom prst="rect">
            <a:avLst/>
          </a:prstGeom>
        </p:spPr>
      </p:pic>
      <p:pic>
        <p:nvPicPr>
          <p:cNvPr id="13" name="Picture 12">
            <a:extLst>
              <a:ext uri="{FF2B5EF4-FFF2-40B4-BE49-F238E27FC236}">
                <a16:creationId xmlns:a16="http://schemas.microsoft.com/office/drawing/2014/main" id="{37BA473C-111F-B099-3D8A-C0453C91EED7}"/>
              </a:ext>
            </a:extLst>
          </p:cNvPr>
          <p:cNvPicPr>
            <a:picLocks noChangeAspect="1"/>
          </p:cNvPicPr>
          <p:nvPr/>
        </p:nvPicPr>
        <p:blipFill>
          <a:blip r:embed="rId3"/>
          <a:stretch>
            <a:fillRect/>
          </a:stretch>
        </p:blipFill>
        <p:spPr>
          <a:xfrm>
            <a:off x="9524816" y="1598101"/>
            <a:ext cx="1270844" cy="2285645"/>
          </a:xfrm>
          <a:prstGeom prst="rect">
            <a:avLst/>
          </a:prstGeom>
        </p:spPr>
      </p:pic>
      <p:pic>
        <p:nvPicPr>
          <p:cNvPr id="17" name="Picture 16">
            <a:extLst>
              <a:ext uri="{FF2B5EF4-FFF2-40B4-BE49-F238E27FC236}">
                <a16:creationId xmlns:a16="http://schemas.microsoft.com/office/drawing/2014/main" id="{301ACD46-1658-DAF3-C43C-5572A5460F91}"/>
              </a:ext>
            </a:extLst>
          </p:cNvPr>
          <p:cNvPicPr>
            <a:picLocks noChangeAspect="1"/>
          </p:cNvPicPr>
          <p:nvPr/>
        </p:nvPicPr>
        <p:blipFill>
          <a:blip r:embed="rId4"/>
          <a:stretch>
            <a:fillRect/>
          </a:stretch>
        </p:blipFill>
        <p:spPr>
          <a:xfrm>
            <a:off x="6064540" y="4267199"/>
            <a:ext cx="2239672" cy="1676401"/>
          </a:xfrm>
          <a:prstGeom prst="rect">
            <a:avLst/>
          </a:prstGeom>
        </p:spPr>
      </p:pic>
      <p:pic>
        <p:nvPicPr>
          <p:cNvPr id="20" name="Picture 19">
            <a:extLst>
              <a:ext uri="{FF2B5EF4-FFF2-40B4-BE49-F238E27FC236}">
                <a16:creationId xmlns:a16="http://schemas.microsoft.com/office/drawing/2014/main" id="{6A6F1FE1-B577-E04B-B8A1-2C3BCC15576C}"/>
              </a:ext>
            </a:extLst>
          </p:cNvPr>
          <p:cNvPicPr>
            <a:picLocks noChangeAspect="1"/>
          </p:cNvPicPr>
          <p:nvPr/>
        </p:nvPicPr>
        <p:blipFill rotWithShape="1">
          <a:blip r:embed="rId5"/>
          <a:srcRect r="-38785"/>
          <a:stretch/>
        </p:blipFill>
        <p:spPr>
          <a:xfrm>
            <a:off x="1069777" y="4264169"/>
            <a:ext cx="3272035" cy="1703110"/>
          </a:xfrm>
          <a:prstGeom prst="rect">
            <a:avLst/>
          </a:prstGeom>
        </p:spPr>
      </p:pic>
      <p:pic>
        <p:nvPicPr>
          <p:cNvPr id="22" name="Picture 21" descr="A close-up of a logo&#10;&#10;Description automatically generated with low confidence">
            <a:extLst>
              <a:ext uri="{FF2B5EF4-FFF2-40B4-BE49-F238E27FC236}">
                <a16:creationId xmlns:a16="http://schemas.microsoft.com/office/drawing/2014/main" id="{15EB6E4E-D22B-19CE-1C8C-3654A7BF0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8778" y="517556"/>
            <a:ext cx="4514088" cy="685800"/>
          </a:xfrm>
          <a:prstGeom prst="rect">
            <a:avLst/>
          </a:prstGeom>
        </p:spPr>
      </p:pic>
      <p:sp>
        <p:nvSpPr>
          <p:cNvPr id="2" name="Title 1">
            <a:extLst>
              <a:ext uri="{FF2B5EF4-FFF2-40B4-BE49-F238E27FC236}">
                <a16:creationId xmlns:a16="http://schemas.microsoft.com/office/drawing/2014/main" id="{3796D285-276A-1FDF-13B9-BBCC49049F28}"/>
              </a:ext>
            </a:extLst>
          </p:cNvPr>
          <p:cNvSpPr txBox="1">
            <a:spLocks/>
          </p:cNvSpPr>
          <p:nvPr/>
        </p:nvSpPr>
        <p:spPr>
          <a:xfrm>
            <a:off x="684211" y="228600"/>
            <a:ext cx="5486401"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dirty="0">
                <a:latin typeface="Avenir Light"/>
                <a:ea typeface="Avenir Book" charset="0"/>
                <a:cs typeface="Avenir Book" charset="0"/>
              </a:rPr>
              <a:t>BUILDING PRODUCTS</a:t>
            </a:r>
          </a:p>
        </p:txBody>
      </p:sp>
      <p:pic>
        <p:nvPicPr>
          <p:cNvPr id="4" name="Picture 3" descr="A roof of a building&#10;&#10;Description automatically generated">
            <a:extLst>
              <a:ext uri="{FF2B5EF4-FFF2-40B4-BE49-F238E27FC236}">
                <a16:creationId xmlns:a16="http://schemas.microsoft.com/office/drawing/2014/main" id="{5C1650A4-44F9-4E34-53C8-3FBD766CC7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689" y="4267199"/>
            <a:ext cx="2234299" cy="1676401"/>
          </a:xfrm>
          <a:prstGeom prst="rect">
            <a:avLst/>
          </a:prstGeom>
        </p:spPr>
      </p:pic>
      <p:pic>
        <p:nvPicPr>
          <p:cNvPr id="6" name="Picture 5" descr="A large building with a large metal structure&#10;&#10;Description automatically generated">
            <a:extLst>
              <a:ext uri="{FF2B5EF4-FFF2-40B4-BE49-F238E27FC236}">
                <a16:creationId xmlns:a16="http://schemas.microsoft.com/office/drawing/2014/main" id="{70DC2618-C9D5-DD9E-052A-2B8C3D473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777" y="1596177"/>
            <a:ext cx="2357636" cy="2281231"/>
          </a:xfrm>
          <a:prstGeom prst="rect">
            <a:avLst/>
          </a:prstGeom>
        </p:spPr>
      </p:pic>
      <p:pic>
        <p:nvPicPr>
          <p:cNvPr id="8" name="Picture 7" descr="A train station with a large ceiling&#10;&#10;Description automatically generated with medium confidence">
            <a:extLst>
              <a:ext uri="{FF2B5EF4-FFF2-40B4-BE49-F238E27FC236}">
                <a16:creationId xmlns:a16="http://schemas.microsoft.com/office/drawing/2014/main" id="{979E32A6-7244-6A8C-4F62-2E562040EB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2793" y="1593147"/>
            <a:ext cx="5021019" cy="2281230"/>
          </a:xfrm>
          <a:prstGeom prst="rect">
            <a:avLst/>
          </a:prstGeom>
        </p:spPr>
      </p:pic>
    </p:spTree>
    <p:extLst>
      <p:ext uri="{BB962C8B-B14F-4D97-AF65-F5344CB8AC3E}">
        <p14:creationId xmlns:p14="http://schemas.microsoft.com/office/powerpoint/2010/main" val="122098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381000"/>
            <a:ext cx="7848600" cy="914400"/>
          </a:xfrm>
        </p:spPr>
        <p:txBody>
          <a:bodyPr/>
          <a:lstStyle/>
          <a:p>
            <a:r>
              <a:rPr lang="en-US" sz="3400" dirty="0">
                <a:latin typeface="Avenir Light"/>
              </a:rPr>
              <a:t>CABLE MANAGEMENT</a:t>
            </a:r>
          </a:p>
        </p:txBody>
      </p:sp>
      <p:pic>
        <p:nvPicPr>
          <p:cNvPr id="8" name="Picture 7" descr="A close-up of a logo&#10;&#10;Description automatically generated with low confidence">
            <a:extLst>
              <a:ext uri="{FF2B5EF4-FFF2-40B4-BE49-F238E27FC236}">
                <a16:creationId xmlns:a16="http://schemas.microsoft.com/office/drawing/2014/main" id="{8A8718A2-1317-8B20-906A-C54A240750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647" y="813571"/>
            <a:ext cx="4002024" cy="685800"/>
          </a:xfrm>
          <a:prstGeom prst="rect">
            <a:avLst/>
          </a:prstGeom>
        </p:spPr>
      </p:pic>
      <p:pic>
        <p:nvPicPr>
          <p:cNvPr id="23" name="Picture 22" descr="A picture containing person, clothing, person, indoor&#10;&#10;Description automatically generated">
            <a:extLst>
              <a:ext uri="{FF2B5EF4-FFF2-40B4-BE49-F238E27FC236}">
                <a16:creationId xmlns:a16="http://schemas.microsoft.com/office/drawing/2014/main" id="{BAF77977-D4A5-5E3D-FA7E-004E3AC90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2717" y="4703077"/>
            <a:ext cx="2244277" cy="1524000"/>
          </a:xfrm>
          <a:prstGeom prst="rect">
            <a:avLst/>
          </a:prstGeom>
        </p:spPr>
      </p:pic>
      <p:pic>
        <p:nvPicPr>
          <p:cNvPr id="27" name="Picture 26">
            <a:extLst>
              <a:ext uri="{FF2B5EF4-FFF2-40B4-BE49-F238E27FC236}">
                <a16:creationId xmlns:a16="http://schemas.microsoft.com/office/drawing/2014/main" id="{64DA73DE-1C49-ACA7-3B51-E527F2ADAD9C}"/>
              </a:ext>
            </a:extLst>
          </p:cNvPr>
          <p:cNvPicPr>
            <a:picLocks noChangeAspect="1"/>
          </p:cNvPicPr>
          <p:nvPr/>
        </p:nvPicPr>
        <p:blipFill>
          <a:blip r:embed="rId4"/>
          <a:stretch>
            <a:fillRect/>
          </a:stretch>
        </p:blipFill>
        <p:spPr>
          <a:xfrm>
            <a:off x="4037012" y="1995845"/>
            <a:ext cx="1763229" cy="2197863"/>
          </a:xfrm>
          <a:prstGeom prst="rect">
            <a:avLst/>
          </a:prstGeom>
        </p:spPr>
      </p:pic>
      <p:pic>
        <p:nvPicPr>
          <p:cNvPr id="28" name="Picture 27">
            <a:extLst>
              <a:ext uri="{FF2B5EF4-FFF2-40B4-BE49-F238E27FC236}">
                <a16:creationId xmlns:a16="http://schemas.microsoft.com/office/drawing/2014/main" id="{0361DC02-CF82-5E42-29DA-77A7F53171D5}"/>
              </a:ext>
            </a:extLst>
          </p:cNvPr>
          <p:cNvPicPr>
            <a:picLocks noChangeAspect="1"/>
          </p:cNvPicPr>
          <p:nvPr/>
        </p:nvPicPr>
        <p:blipFill>
          <a:blip r:embed="rId5"/>
          <a:stretch>
            <a:fillRect/>
          </a:stretch>
        </p:blipFill>
        <p:spPr>
          <a:xfrm>
            <a:off x="760412" y="1981200"/>
            <a:ext cx="2953441" cy="2212508"/>
          </a:xfrm>
          <a:prstGeom prst="rect">
            <a:avLst/>
          </a:prstGeom>
        </p:spPr>
      </p:pic>
      <p:pic>
        <p:nvPicPr>
          <p:cNvPr id="29" name="Picture 28">
            <a:extLst>
              <a:ext uri="{FF2B5EF4-FFF2-40B4-BE49-F238E27FC236}">
                <a16:creationId xmlns:a16="http://schemas.microsoft.com/office/drawing/2014/main" id="{526FCB49-0128-B4A9-F6A9-5AB2FF2DDF87}"/>
              </a:ext>
            </a:extLst>
          </p:cNvPr>
          <p:cNvPicPr>
            <a:picLocks noChangeAspect="1"/>
          </p:cNvPicPr>
          <p:nvPr/>
        </p:nvPicPr>
        <p:blipFill>
          <a:blip r:embed="rId6"/>
          <a:stretch>
            <a:fillRect/>
          </a:stretch>
        </p:blipFill>
        <p:spPr>
          <a:xfrm>
            <a:off x="6121326" y="1995843"/>
            <a:ext cx="2947060" cy="2212507"/>
          </a:xfrm>
          <a:prstGeom prst="rect">
            <a:avLst/>
          </a:prstGeom>
        </p:spPr>
      </p:pic>
      <p:pic>
        <p:nvPicPr>
          <p:cNvPr id="33" name="Picture 32" descr="A close-up of a machine&#10;&#10;Description automatically generated with low confidence">
            <a:extLst>
              <a:ext uri="{FF2B5EF4-FFF2-40B4-BE49-F238E27FC236}">
                <a16:creationId xmlns:a16="http://schemas.microsoft.com/office/drawing/2014/main" id="{ED7A50A1-8DE9-E0F6-18A0-324083B100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4390" y="1981200"/>
            <a:ext cx="1569901" cy="2197862"/>
          </a:xfrm>
          <a:prstGeom prst="rect">
            <a:avLst/>
          </a:prstGeom>
        </p:spPr>
      </p:pic>
      <p:pic>
        <p:nvPicPr>
          <p:cNvPr id="35" name="Picture 34" descr="A picture containing machine, tool, LEGO&#10;&#10;Description automatically generated">
            <a:extLst>
              <a:ext uri="{FF2B5EF4-FFF2-40B4-BE49-F238E27FC236}">
                <a16:creationId xmlns:a16="http://schemas.microsoft.com/office/drawing/2014/main" id="{0E404AC4-FB46-B8B3-CD6A-CB30B7AAF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147" y="4703076"/>
            <a:ext cx="2285999" cy="1523999"/>
          </a:xfrm>
          <a:prstGeom prst="rect">
            <a:avLst/>
          </a:prstGeom>
        </p:spPr>
      </p:pic>
      <p:pic>
        <p:nvPicPr>
          <p:cNvPr id="3" name="Picture 2" descr="A close-up of a metal structure&#10;&#10;Description automatically generated">
            <a:extLst>
              <a:ext uri="{FF2B5EF4-FFF2-40B4-BE49-F238E27FC236}">
                <a16:creationId xmlns:a16="http://schemas.microsoft.com/office/drawing/2014/main" id="{A0EE920A-F993-6EEC-613D-1F8D8A3601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7066" y="4372304"/>
            <a:ext cx="2104696" cy="2104696"/>
          </a:xfrm>
          <a:prstGeom prst="rect">
            <a:avLst/>
          </a:prstGeom>
        </p:spPr>
      </p:pic>
    </p:spTree>
    <p:extLst>
      <p:ext uri="{BB962C8B-B14F-4D97-AF65-F5344CB8AC3E}">
        <p14:creationId xmlns:p14="http://schemas.microsoft.com/office/powerpoint/2010/main" val="106897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2" y="381000"/>
            <a:ext cx="7848600" cy="914400"/>
          </a:xfrm>
        </p:spPr>
        <p:txBody>
          <a:bodyPr/>
          <a:lstStyle/>
          <a:p>
            <a:r>
              <a:rPr lang="en-US" sz="3400" dirty="0">
                <a:latin typeface="Avenir Light"/>
              </a:rPr>
              <a:t>WATER &amp; WASTEWATER STRUCTURES</a:t>
            </a:r>
          </a:p>
        </p:txBody>
      </p:sp>
      <p:pic>
        <p:nvPicPr>
          <p:cNvPr id="13" name="Picture 12" descr="A picture containing outdoor, cloud, sky, tree&#10;&#10;Description automatically generated">
            <a:extLst>
              <a:ext uri="{FF2B5EF4-FFF2-40B4-BE49-F238E27FC236}">
                <a16:creationId xmlns:a16="http://schemas.microsoft.com/office/drawing/2014/main" id="{2D4FB4EE-BE63-2BF7-D1D4-E574FC88B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989" y="2133600"/>
            <a:ext cx="4091940" cy="2727960"/>
          </a:xfrm>
          <a:prstGeom prst="rect">
            <a:avLst/>
          </a:prstGeom>
        </p:spPr>
      </p:pic>
      <p:pic>
        <p:nvPicPr>
          <p:cNvPr id="14" name="Picture 13" descr="A picture containing steel, composite material, aluminium, engineering&#10;&#10;Description automatically generated">
            <a:extLst>
              <a:ext uri="{FF2B5EF4-FFF2-40B4-BE49-F238E27FC236}">
                <a16:creationId xmlns:a16="http://schemas.microsoft.com/office/drawing/2014/main" id="{EDDB9B1A-A06C-C96B-04D5-161771C7E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12" y="2133600"/>
            <a:ext cx="2946400" cy="2209800"/>
          </a:xfrm>
          <a:prstGeom prst="rect">
            <a:avLst/>
          </a:prstGeom>
        </p:spPr>
      </p:pic>
      <p:pic>
        <p:nvPicPr>
          <p:cNvPr id="20" name="Picture 19" descr="A picture containing text, font, graphics, logo&#10;&#10;Description automatically generated">
            <a:extLst>
              <a:ext uri="{FF2B5EF4-FFF2-40B4-BE49-F238E27FC236}">
                <a16:creationId xmlns:a16="http://schemas.microsoft.com/office/drawing/2014/main" id="{C6AEDD37-EDCF-406F-60EB-596E12C85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32" y="364131"/>
            <a:ext cx="4629912" cy="685800"/>
          </a:xfrm>
          <a:prstGeom prst="rect">
            <a:avLst/>
          </a:prstGeom>
        </p:spPr>
      </p:pic>
      <p:pic>
        <p:nvPicPr>
          <p:cNvPr id="22" name="Picture 21" descr="A white text on a black background&#10;&#10;Description automatically generated with low confidence">
            <a:extLst>
              <a:ext uri="{FF2B5EF4-FFF2-40B4-BE49-F238E27FC236}">
                <a16:creationId xmlns:a16="http://schemas.microsoft.com/office/drawing/2014/main" id="{12F86B55-62D3-C80B-9A96-712A8A93A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355" y="4337448"/>
            <a:ext cx="1572335" cy="524112"/>
          </a:xfrm>
          <a:prstGeom prst="rect">
            <a:avLst/>
          </a:prstGeom>
        </p:spPr>
      </p:pic>
      <p:pic>
        <p:nvPicPr>
          <p:cNvPr id="25" name="Picture 24" descr="A picture containing snow, building, composite material, beam&#10;&#10;Description automatically generated">
            <a:extLst>
              <a:ext uri="{FF2B5EF4-FFF2-40B4-BE49-F238E27FC236}">
                <a16:creationId xmlns:a16="http://schemas.microsoft.com/office/drawing/2014/main" id="{0E0E61C0-195B-53FB-5BFE-921DAE57A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0906" y="2133600"/>
            <a:ext cx="2621376" cy="1966032"/>
          </a:xfrm>
          <a:prstGeom prst="rect">
            <a:avLst/>
          </a:prstGeom>
        </p:spPr>
      </p:pic>
      <p:pic>
        <p:nvPicPr>
          <p:cNvPr id="3" name="Picture 2" descr="A large metal structure with pipes&#10;&#10;Description automatically generated with medium confidence">
            <a:extLst>
              <a:ext uri="{FF2B5EF4-FFF2-40B4-BE49-F238E27FC236}">
                <a16:creationId xmlns:a16="http://schemas.microsoft.com/office/drawing/2014/main" id="{FD3C2850-E3FA-59DE-43A7-3C51145DAC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4432"/>
          <a:stretch/>
        </p:blipFill>
        <p:spPr>
          <a:xfrm>
            <a:off x="836612" y="4534943"/>
            <a:ext cx="2946400" cy="1942057"/>
          </a:xfrm>
          <a:prstGeom prst="rect">
            <a:avLst/>
          </a:prstGeom>
        </p:spPr>
      </p:pic>
    </p:spTree>
    <p:extLst>
      <p:ext uri="{BB962C8B-B14F-4D97-AF65-F5344CB8AC3E}">
        <p14:creationId xmlns:p14="http://schemas.microsoft.com/office/powerpoint/2010/main" val="15871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3BBAF-1DB8-9F29-AB03-E17987B5DC36}"/>
              </a:ext>
            </a:extLst>
          </p:cNvPr>
          <p:cNvSpPr>
            <a:spLocks noGrp="1"/>
          </p:cNvSpPr>
          <p:nvPr>
            <p:ph type="title"/>
          </p:nvPr>
        </p:nvSpPr>
        <p:spPr>
          <a:xfrm>
            <a:off x="684213" y="609600"/>
            <a:ext cx="6934199" cy="914400"/>
          </a:xfrm>
        </p:spPr>
        <p:txBody>
          <a:bodyPr/>
          <a:lstStyle/>
          <a:p>
            <a:r>
              <a:rPr lang="en-US" sz="3400" dirty="0">
                <a:latin typeface="Avenir Light"/>
              </a:rPr>
              <a:t>WATER &amp; WASTEWATER - CLARIFIER PRODUCTS</a:t>
            </a:r>
          </a:p>
        </p:txBody>
      </p:sp>
      <p:pic>
        <p:nvPicPr>
          <p:cNvPr id="15" name="Picture 14" descr="A picture containing outdoor, sky, ground, bridge&#10;&#10;Description automatically generated">
            <a:extLst>
              <a:ext uri="{FF2B5EF4-FFF2-40B4-BE49-F238E27FC236}">
                <a16:creationId xmlns:a16="http://schemas.microsoft.com/office/drawing/2014/main" id="{D2C8D1B7-F52B-2EF7-8173-C46A1B3F4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412" y="2215036"/>
            <a:ext cx="3545396" cy="2659047"/>
          </a:xfrm>
          <a:prstGeom prst="rect">
            <a:avLst/>
          </a:prstGeom>
        </p:spPr>
      </p:pic>
      <p:pic>
        <p:nvPicPr>
          <p:cNvPr id="17" name="Picture 16" descr="A picture containing outdoor, sky, water, tree&#10;&#10;Description automatically generated">
            <a:extLst>
              <a:ext uri="{FF2B5EF4-FFF2-40B4-BE49-F238E27FC236}">
                <a16:creationId xmlns:a16="http://schemas.microsoft.com/office/drawing/2014/main" id="{AED992B2-957C-9B0D-DE70-4EDEE8E8F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95075" y="2547573"/>
            <a:ext cx="2660295" cy="1995221"/>
          </a:xfrm>
          <a:prstGeom prst="rect">
            <a:avLst/>
          </a:prstGeom>
        </p:spPr>
      </p:pic>
      <p:pic>
        <p:nvPicPr>
          <p:cNvPr id="21" name="Picture 20" descr="A picture containing text, font, graphics, logo&#10;&#10;Description automatically generated">
            <a:extLst>
              <a:ext uri="{FF2B5EF4-FFF2-40B4-BE49-F238E27FC236}">
                <a16:creationId xmlns:a16="http://schemas.microsoft.com/office/drawing/2014/main" id="{D308D9A8-701E-8589-8FB9-4717EEC2C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412" y="533400"/>
            <a:ext cx="3773424" cy="685800"/>
          </a:xfrm>
          <a:prstGeom prst="rect">
            <a:avLst/>
          </a:prstGeom>
        </p:spPr>
      </p:pic>
      <p:pic>
        <p:nvPicPr>
          <p:cNvPr id="3" name="Picture 2" descr="A concrete structure with a railing&#10;&#10;Description automatically generated with medium confidence">
            <a:extLst>
              <a:ext uri="{FF2B5EF4-FFF2-40B4-BE49-F238E27FC236}">
                <a16:creationId xmlns:a16="http://schemas.microsoft.com/office/drawing/2014/main" id="{DDF452D3-5052-7545-59BD-1EFEA2B73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616" y="2215036"/>
            <a:ext cx="3545396" cy="2659047"/>
          </a:xfrm>
          <a:prstGeom prst="rect">
            <a:avLst/>
          </a:prstGeom>
        </p:spPr>
      </p:pic>
    </p:spTree>
    <p:extLst>
      <p:ext uri="{BB962C8B-B14F-4D97-AF65-F5344CB8AC3E}">
        <p14:creationId xmlns:p14="http://schemas.microsoft.com/office/powerpoint/2010/main" val="35075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7696200" cy="630690"/>
          </a:xfrm>
        </p:spPr>
        <p:txBody>
          <a:bodyPr/>
          <a:lstStyle/>
          <a:p>
            <a:r>
              <a:rPr lang="en-US" dirty="0">
                <a:latin typeface="Avenir Light"/>
                <a:ea typeface="Avenir Book" charset="0"/>
                <a:cs typeface="Avenir Book" charset="0"/>
              </a:rPr>
              <a:t>UTILITY INFRASTRUCTURE</a:t>
            </a:r>
            <a:endParaRPr lang="en-US" sz="2400" dirty="0">
              <a:latin typeface="Avenir Light"/>
              <a:ea typeface="Avenir Book" charset="0"/>
              <a:cs typeface="Avenir Book" charset="0"/>
            </a:endParaRPr>
          </a:p>
        </p:txBody>
      </p:sp>
      <p:pic>
        <p:nvPicPr>
          <p:cNvPr id="34" name="Picture 33" descr="Logo&#10;&#10;Description automatically generated">
            <a:extLst>
              <a:ext uri="{FF2B5EF4-FFF2-40B4-BE49-F238E27FC236}">
                <a16:creationId xmlns:a16="http://schemas.microsoft.com/office/drawing/2014/main" id="{57F10027-6DB7-48AC-9487-CF3B028F3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0612" y="304800"/>
            <a:ext cx="637574" cy="630690"/>
          </a:xfrm>
          <a:prstGeom prst="rect">
            <a:avLst/>
          </a:prstGeom>
        </p:spPr>
      </p:pic>
      <p:sp>
        <p:nvSpPr>
          <p:cNvPr id="6" name="TextBox 5">
            <a:extLst>
              <a:ext uri="{FF2B5EF4-FFF2-40B4-BE49-F238E27FC236}">
                <a16:creationId xmlns:a16="http://schemas.microsoft.com/office/drawing/2014/main" id="{51FF6290-9699-4855-BED7-953A34E23D4B}"/>
              </a:ext>
            </a:extLst>
          </p:cNvPr>
          <p:cNvSpPr txBox="1">
            <a:spLocks noChangeArrowheads="1"/>
          </p:cNvSpPr>
          <p:nvPr/>
        </p:nvSpPr>
        <p:spPr bwMode="auto">
          <a:xfrm>
            <a:off x="4540777" y="3521330"/>
            <a:ext cx="28194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Microcell Poles</a:t>
            </a:r>
          </a:p>
        </p:txBody>
      </p:sp>
      <p:sp>
        <p:nvSpPr>
          <p:cNvPr id="7" name="TextBox 8">
            <a:extLst>
              <a:ext uri="{FF2B5EF4-FFF2-40B4-BE49-F238E27FC236}">
                <a16:creationId xmlns:a16="http://schemas.microsoft.com/office/drawing/2014/main" id="{C1F23580-4932-4138-BC9C-E7496580FEE9}"/>
              </a:ext>
            </a:extLst>
          </p:cNvPr>
          <p:cNvSpPr txBox="1">
            <a:spLocks noChangeArrowheads="1"/>
          </p:cNvSpPr>
          <p:nvPr/>
        </p:nvSpPr>
        <p:spPr bwMode="auto">
          <a:xfrm>
            <a:off x="1355406" y="3521328"/>
            <a:ext cx="28956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Distribution Poles</a:t>
            </a:r>
          </a:p>
        </p:txBody>
      </p:sp>
      <p:sp>
        <p:nvSpPr>
          <p:cNvPr id="8" name="TextBox 12">
            <a:extLst>
              <a:ext uri="{FF2B5EF4-FFF2-40B4-BE49-F238E27FC236}">
                <a16:creationId xmlns:a16="http://schemas.microsoft.com/office/drawing/2014/main" id="{E71346BA-C172-4305-8AE2-CBF061B06C49}"/>
              </a:ext>
            </a:extLst>
          </p:cNvPr>
          <p:cNvSpPr txBox="1">
            <a:spLocks noChangeArrowheads="1"/>
          </p:cNvSpPr>
          <p:nvPr/>
        </p:nvSpPr>
        <p:spPr bwMode="auto">
          <a:xfrm>
            <a:off x="7685087" y="3521328"/>
            <a:ext cx="28956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Transmission Poles</a:t>
            </a:r>
          </a:p>
        </p:txBody>
      </p:sp>
      <p:sp>
        <p:nvSpPr>
          <p:cNvPr id="9" name="TextBox 8">
            <a:extLst>
              <a:ext uri="{FF2B5EF4-FFF2-40B4-BE49-F238E27FC236}">
                <a16:creationId xmlns:a16="http://schemas.microsoft.com/office/drawing/2014/main" id="{8FA6A4AC-69E0-4711-A95A-D4CF8A05B3B8}"/>
              </a:ext>
            </a:extLst>
          </p:cNvPr>
          <p:cNvSpPr txBox="1">
            <a:spLocks noChangeArrowheads="1"/>
          </p:cNvSpPr>
          <p:nvPr/>
        </p:nvSpPr>
        <p:spPr bwMode="auto">
          <a:xfrm>
            <a:off x="2223721" y="5965587"/>
            <a:ext cx="2992722" cy="646331"/>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Deadend and Tangent Crossarms</a:t>
            </a:r>
          </a:p>
        </p:txBody>
      </p:sp>
      <p:pic>
        <p:nvPicPr>
          <p:cNvPr id="10" name="Picture 9">
            <a:extLst>
              <a:ext uri="{FF2B5EF4-FFF2-40B4-BE49-F238E27FC236}">
                <a16:creationId xmlns:a16="http://schemas.microsoft.com/office/drawing/2014/main" id="{254E2181-D003-4AC9-8C65-901185BED1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44787" y="1636717"/>
            <a:ext cx="2120898" cy="1590673"/>
          </a:xfrm>
          <a:prstGeom prst="rect">
            <a:avLst/>
          </a:prstGeom>
          <a:ln>
            <a:noFill/>
          </a:ln>
          <a:effectLst/>
        </p:spPr>
      </p:pic>
      <p:pic>
        <p:nvPicPr>
          <p:cNvPr id="11" name="Picture 10">
            <a:extLst>
              <a:ext uri="{FF2B5EF4-FFF2-40B4-BE49-F238E27FC236}">
                <a16:creationId xmlns:a16="http://schemas.microsoft.com/office/drawing/2014/main" id="{BBD3B088-8264-47CA-AA3A-003AA006AD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9702" y="1371600"/>
            <a:ext cx="2827867" cy="2120900"/>
          </a:xfrm>
          <a:prstGeom prst="rect">
            <a:avLst/>
          </a:prstGeom>
          <a:ln>
            <a:noFill/>
          </a:ln>
          <a:effectLst/>
        </p:spPr>
      </p:pic>
      <p:pic>
        <p:nvPicPr>
          <p:cNvPr id="12" name="Picture 11">
            <a:extLst>
              <a:ext uri="{FF2B5EF4-FFF2-40B4-BE49-F238E27FC236}">
                <a16:creationId xmlns:a16="http://schemas.microsoft.com/office/drawing/2014/main" id="{C209EE58-C7D6-4E0D-AB2E-DB8F528BEA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2212" y="1371601"/>
            <a:ext cx="3181351" cy="2120900"/>
          </a:xfrm>
          <a:prstGeom prst="rect">
            <a:avLst/>
          </a:prstGeom>
          <a:ln>
            <a:noFill/>
          </a:ln>
          <a:effectLst/>
        </p:spPr>
      </p:pic>
      <p:pic>
        <p:nvPicPr>
          <p:cNvPr id="13" name="Picture 12">
            <a:extLst>
              <a:ext uri="{FF2B5EF4-FFF2-40B4-BE49-F238E27FC236}">
                <a16:creationId xmlns:a16="http://schemas.microsoft.com/office/drawing/2014/main" id="{CD25DB27-0D86-4593-B557-2D0D2301D8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0612" y="4038600"/>
            <a:ext cx="2816573" cy="1877715"/>
          </a:xfrm>
          <a:prstGeom prst="rect">
            <a:avLst/>
          </a:prstGeom>
          <a:ln>
            <a:noFill/>
          </a:ln>
          <a:effectLst/>
        </p:spPr>
      </p:pic>
      <p:pic>
        <p:nvPicPr>
          <p:cNvPr id="3" name="Picture 2">
            <a:extLst>
              <a:ext uri="{FF2B5EF4-FFF2-40B4-BE49-F238E27FC236}">
                <a16:creationId xmlns:a16="http://schemas.microsoft.com/office/drawing/2014/main" id="{A305B6CE-EA11-BE75-3B8D-5F8521B0D9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971212" y="381000"/>
            <a:ext cx="834588" cy="159814"/>
          </a:xfrm>
          <a:prstGeom prst="rect">
            <a:avLst/>
          </a:prstGeom>
        </p:spPr>
      </p:pic>
      <p:pic>
        <p:nvPicPr>
          <p:cNvPr id="5" name="Picture 4">
            <a:extLst>
              <a:ext uri="{FF2B5EF4-FFF2-40B4-BE49-F238E27FC236}">
                <a16:creationId xmlns:a16="http://schemas.microsoft.com/office/drawing/2014/main" id="{5DDE65FD-68AE-A4D4-A142-9B2FA268231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043351" y="657463"/>
            <a:ext cx="690309" cy="159814"/>
          </a:xfrm>
          <a:prstGeom prst="rect">
            <a:avLst/>
          </a:prstGeom>
        </p:spPr>
      </p:pic>
      <p:pic>
        <p:nvPicPr>
          <p:cNvPr id="14" name="Picture 13" descr="A picture containing sky, tree, outdoor, plant&#10;&#10;Description automatically generated">
            <a:extLst>
              <a:ext uri="{FF2B5EF4-FFF2-40B4-BE49-F238E27FC236}">
                <a16:creationId xmlns:a16="http://schemas.microsoft.com/office/drawing/2014/main" id="{3E5DB5C8-F35B-BD43-B2B7-CBAE9BB5BF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5426" y="3989685"/>
            <a:ext cx="3338160" cy="1877715"/>
          </a:xfrm>
          <a:prstGeom prst="rect">
            <a:avLst/>
          </a:prstGeom>
        </p:spPr>
      </p:pic>
      <p:sp>
        <p:nvSpPr>
          <p:cNvPr id="16" name="TextBox 15">
            <a:extLst>
              <a:ext uri="{FF2B5EF4-FFF2-40B4-BE49-F238E27FC236}">
                <a16:creationId xmlns:a16="http://schemas.microsoft.com/office/drawing/2014/main" id="{4BCBFDEC-6685-6448-ADEB-D0A8BF317995}"/>
              </a:ext>
            </a:extLst>
          </p:cNvPr>
          <p:cNvSpPr txBox="1">
            <a:spLocks noChangeArrowheads="1"/>
          </p:cNvSpPr>
          <p:nvPr/>
        </p:nvSpPr>
        <p:spPr bwMode="auto">
          <a:xfrm>
            <a:off x="6748145" y="5943600"/>
            <a:ext cx="2992722" cy="646331"/>
          </a:xfrm>
          <a:prstGeom prst="rect">
            <a:avLst/>
          </a:prstGeom>
          <a:noFill/>
          <a:ln w="9525">
            <a:noFill/>
            <a:miter lim="800000"/>
            <a:headEnd/>
            <a:tailEnd/>
          </a:ln>
        </p:spPr>
        <p:txBody>
          <a:bodyPr wrap="square">
            <a:spAutoFit/>
          </a:bodyPr>
          <a:lstStyle/>
          <a:p>
            <a:pPr algn="ctr" eaLnBrk="0" hangingPunct="0"/>
            <a:r>
              <a:rPr lang="en-US" b="1" dirty="0" err="1">
                <a:latin typeface="Avenir Light"/>
                <a:ea typeface="Avenir Book" charset="0"/>
                <a:cs typeface="Avenir Book" charset="0"/>
              </a:rPr>
              <a:t>StormStrong</a:t>
            </a:r>
            <a:r>
              <a:rPr lang="en-US" b="1" dirty="0">
                <a:latin typeface="Avenir Light"/>
                <a:ea typeface="Avenir Book" charset="0"/>
                <a:cs typeface="Avenir Book" charset="0"/>
              </a:rPr>
              <a:t> &amp; </a:t>
            </a:r>
            <a:r>
              <a:rPr lang="en-US" b="1" dirty="0" err="1">
                <a:latin typeface="Avenir Light"/>
                <a:ea typeface="Avenir Book" charset="0"/>
                <a:cs typeface="Avenir Book" charset="0"/>
              </a:rPr>
              <a:t>FireStrong</a:t>
            </a:r>
            <a:r>
              <a:rPr lang="en-US" b="1" dirty="0">
                <a:latin typeface="Avenir Light"/>
                <a:ea typeface="Avenir Book" charset="0"/>
                <a:cs typeface="Avenir Book" charset="0"/>
              </a:rPr>
              <a:t> Utility Poles</a:t>
            </a:r>
          </a:p>
        </p:txBody>
      </p:sp>
      <p:pic>
        <p:nvPicPr>
          <p:cNvPr id="4" name="Picture 3">
            <a:extLst>
              <a:ext uri="{FF2B5EF4-FFF2-40B4-BE49-F238E27FC236}">
                <a16:creationId xmlns:a16="http://schemas.microsoft.com/office/drawing/2014/main" id="{F1F7E19F-EBC6-1CF6-62AF-59D723DC8A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9530" y="524709"/>
            <a:ext cx="1006713" cy="265507"/>
          </a:xfrm>
          <a:prstGeom prst="rect">
            <a:avLst/>
          </a:prstGeom>
        </p:spPr>
      </p:pic>
    </p:spTree>
    <p:extLst>
      <p:ext uri="{BB962C8B-B14F-4D97-AF65-F5344CB8AC3E}">
        <p14:creationId xmlns:p14="http://schemas.microsoft.com/office/powerpoint/2010/main" val="1546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ence, outdoor, building, railing&#10;&#10;Description automatically generated">
            <a:extLst>
              <a:ext uri="{FF2B5EF4-FFF2-40B4-BE49-F238E27FC236}">
                <a16:creationId xmlns:a16="http://schemas.microsoft.com/office/drawing/2014/main" id="{91C12569-E62D-4B4C-A578-0A9FC4536A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023" y="1298728"/>
            <a:ext cx="3410264" cy="2557698"/>
          </a:xfrm>
          <a:prstGeom prst="rect">
            <a:avLst/>
          </a:prstGeom>
          <a:effectLst/>
        </p:spPr>
      </p:pic>
      <p:pic>
        <p:nvPicPr>
          <p:cNvPr id="8" name="Picture 7" descr="A picture containing outdoor, man, person, water&#10;&#10;Description automatically generated">
            <a:extLst>
              <a:ext uri="{FF2B5EF4-FFF2-40B4-BE49-F238E27FC236}">
                <a16:creationId xmlns:a16="http://schemas.microsoft.com/office/drawing/2014/main" id="{E8185DC8-EF45-4DBC-AA62-B032EFB8B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023" y="3856425"/>
            <a:ext cx="3410264" cy="2557698"/>
          </a:xfrm>
          <a:prstGeom prst="rect">
            <a:avLst/>
          </a:prstGeom>
          <a:effectLst/>
        </p:spPr>
      </p:pic>
      <p:pic>
        <p:nvPicPr>
          <p:cNvPr id="9" name="Picture 8" descr="A picture containing fence, outdoor, train, track&#10;&#10;Description automatically generated">
            <a:extLst>
              <a:ext uri="{FF2B5EF4-FFF2-40B4-BE49-F238E27FC236}">
                <a16:creationId xmlns:a16="http://schemas.microsoft.com/office/drawing/2014/main" id="{509ADD79-5EEB-4034-96A5-5FEF11D58E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1287" y="1298728"/>
            <a:ext cx="6820526" cy="5115395"/>
          </a:xfrm>
          <a:prstGeom prst="rect">
            <a:avLst/>
          </a:prstGeom>
          <a:effectLst/>
        </p:spPr>
      </p:pic>
      <p:sp>
        <p:nvSpPr>
          <p:cNvPr id="12" name="Title 1">
            <a:extLst>
              <a:ext uri="{FF2B5EF4-FFF2-40B4-BE49-F238E27FC236}">
                <a16:creationId xmlns:a16="http://schemas.microsoft.com/office/drawing/2014/main" id="{D910B327-12E6-4769-8C05-AED9CE42485D}"/>
              </a:ext>
            </a:extLst>
          </p:cNvPr>
          <p:cNvSpPr txBox="1">
            <a:spLocks/>
          </p:cNvSpPr>
          <p:nvPr/>
        </p:nvSpPr>
        <p:spPr>
          <a:xfrm>
            <a:off x="684212" y="228600"/>
            <a:ext cx="7696200" cy="685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latin typeface="Avenir Light"/>
                <a:ea typeface="Avenir Book" charset="0"/>
                <a:cs typeface="Avenir Book" charset="0"/>
              </a:rPr>
              <a:t>BRIDGE DECKING</a:t>
            </a:r>
          </a:p>
        </p:txBody>
      </p:sp>
      <p:pic>
        <p:nvPicPr>
          <p:cNvPr id="10" name="Picture 9" descr="Logo&#10;&#10;Description automatically generated">
            <a:extLst>
              <a:ext uri="{FF2B5EF4-FFF2-40B4-BE49-F238E27FC236}">
                <a16:creationId xmlns:a16="http://schemas.microsoft.com/office/drawing/2014/main" id="{0817BE7D-174C-4DEE-A5FA-5CBFF76CB8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11" name="Picture 10">
            <a:extLst>
              <a:ext uri="{FF2B5EF4-FFF2-40B4-BE49-F238E27FC236}">
                <a16:creationId xmlns:a16="http://schemas.microsoft.com/office/drawing/2014/main" id="{9CB3F937-AC65-48BB-AF62-F414A0E7AE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3" name="Picture 12">
            <a:extLst>
              <a:ext uri="{FF2B5EF4-FFF2-40B4-BE49-F238E27FC236}">
                <a16:creationId xmlns:a16="http://schemas.microsoft.com/office/drawing/2014/main" id="{6C943566-12EC-472F-95D0-7143EFB879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2" name="Picture 1" descr="A group of construction workers working on a bridge&#10;&#10;Description automatically generated">
            <a:extLst>
              <a:ext uri="{FF2B5EF4-FFF2-40B4-BE49-F238E27FC236}">
                <a16:creationId xmlns:a16="http://schemas.microsoft.com/office/drawing/2014/main" id="{09F96AD7-F9BB-567C-F23D-BC6865632A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00"/>
          <a:stretch/>
        </p:blipFill>
        <p:spPr>
          <a:xfrm>
            <a:off x="4241287" y="4128795"/>
            <a:ext cx="2968618" cy="2285328"/>
          </a:xfrm>
          <a:prstGeom prst="rect">
            <a:avLst/>
          </a:prstGeom>
        </p:spPr>
      </p:pic>
      <p:pic>
        <p:nvPicPr>
          <p:cNvPr id="3" name="Picture 2">
            <a:extLst>
              <a:ext uri="{FF2B5EF4-FFF2-40B4-BE49-F238E27FC236}">
                <a16:creationId xmlns:a16="http://schemas.microsoft.com/office/drawing/2014/main" id="{98FF0305-E77A-F26B-182C-C1889B1D4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8860" y="548532"/>
            <a:ext cx="1006713" cy="265507"/>
          </a:xfrm>
          <a:prstGeom prst="rect">
            <a:avLst/>
          </a:prstGeom>
        </p:spPr>
      </p:pic>
    </p:spTree>
    <p:extLst>
      <p:ext uri="{BB962C8B-B14F-4D97-AF65-F5344CB8AC3E}">
        <p14:creationId xmlns:p14="http://schemas.microsoft.com/office/powerpoint/2010/main" val="137647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BCB55C-9BD0-4D1D-9E10-74765F23FB6D}"/>
              </a:ext>
            </a:extLst>
          </p:cNvPr>
          <p:cNvSpPr>
            <a:spLocks noGrp="1"/>
          </p:cNvSpPr>
          <p:nvPr>
            <p:ph type="title"/>
          </p:nvPr>
        </p:nvSpPr>
        <p:spPr>
          <a:xfrm>
            <a:off x="684212" y="228600"/>
            <a:ext cx="7696200" cy="685800"/>
          </a:xfrm>
        </p:spPr>
        <p:txBody>
          <a:bodyPr>
            <a:normAutofit/>
          </a:bodyPr>
          <a:lstStyle/>
          <a:p>
            <a:r>
              <a:rPr lang="en-US" dirty="0">
                <a:latin typeface="Avenir Light"/>
                <a:ea typeface="Avenir Book" charset="0"/>
                <a:cs typeface="Avenir Book" charset="0"/>
              </a:rPr>
              <a:t>ACCESS STRUCTURES </a:t>
            </a:r>
          </a:p>
        </p:txBody>
      </p:sp>
      <p:pic>
        <p:nvPicPr>
          <p:cNvPr id="10" name="Picture 9">
            <a:extLst>
              <a:ext uri="{FF2B5EF4-FFF2-40B4-BE49-F238E27FC236}">
                <a16:creationId xmlns:a16="http://schemas.microsoft.com/office/drawing/2014/main" id="{03EA24E2-E62A-4E20-BAF5-010BE35621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58689" y="3641125"/>
            <a:ext cx="3457651" cy="2409952"/>
          </a:xfrm>
          <a:prstGeom prst="rect">
            <a:avLst/>
          </a:prstGeom>
          <a:ln>
            <a:noFill/>
          </a:ln>
          <a:effectLst/>
        </p:spPr>
      </p:pic>
      <p:pic>
        <p:nvPicPr>
          <p:cNvPr id="11" name="Picture 10">
            <a:extLst>
              <a:ext uri="{FF2B5EF4-FFF2-40B4-BE49-F238E27FC236}">
                <a16:creationId xmlns:a16="http://schemas.microsoft.com/office/drawing/2014/main" id="{DF1084A0-235D-4AF7-8A1A-63C11D978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975" y="3834231"/>
            <a:ext cx="3325268" cy="2216846"/>
          </a:xfrm>
          <a:prstGeom prst="rect">
            <a:avLst/>
          </a:prstGeom>
          <a:ln>
            <a:noFill/>
          </a:ln>
          <a:effectLst/>
        </p:spPr>
      </p:pic>
      <p:pic>
        <p:nvPicPr>
          <p:cNvPr id="12" name="Picture 11">
            <a:extLst>
              <a:ext uri="{FF2B5EF4-FFF2-40B4-BE49-F238E27FC236}">
                <a16:creationId xmlns:a16="http://schemas.microsoft.com/office/drawing/2014/main" id="{C81BA69F-BBAD-4646-9441-CD91B1EA99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8689" y="1176837"/>
            <a:ext cx="3360606" cy="225216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8017E0BC-1FAE-4BA5-ADAF-128474694F17}"/>
              </a:ext>
            </a:extLst>
          </p:cNvPr>
          <p:cNvSpPr txBox="1">
            <a:spLocks noChangeArrowheads="1"/>
          </p:cNvSpPr>
          <p:nvPr/>
        </p:nvSpPr>
        <p:spPr bwMode="auto">
          <a:xfrm>
            <a:off x="7009719" y="6031068"/>
            <a:ext cx="27432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Boardwalks</a:t>
            </a:r>
          </a:p>
        </p:txBody>
      </p:sp>
      <p:sp>
        <p:nvSpPr>
          <p:cNvPr id="14" name="TextBox 13">
            <a:extLst>
              <a:ext uri="{FF2B5EF4-FFF2-40B4-BE49-F238E27FC236}">
                <a16:creationId xmlns:a16="http://schemas.microsoft.com/office/drawing/2014/main" id="{DC1DC2E8-A13B-4855-BFD3-51D1A02F276B}"/>
              </a:ext>
            </a:extLst>
          </p:cNvPr>
          <p:cNvSpPr txBox="1">
            <a:spLocks noChangeArrowheads="1"/>
          </p:cNvSpPr>
          <p:nvPr/>
        </p:nvSpPr>
        <p:spPr bwMode="auto">
          <a:xfrm>
            <a:off x="2182465" y="6031468"/>
            <a:ext cx="27432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Bridges</a:t>
            </a:r>
          </a:p>
        </p:txBody>
      </p:sp>
      <p:pic>
        <p:nvPicPr>
          <p:cNvPr id="15" name="Picture 14">
            <a:extLst>
              <a:ext uri="{FF2B5EF4-FFF2-40B4-BE49-F238E27FC236}">
                <a16:creationId xmlns:a16="http://schemas.microsoft.com/office/drawing/2014/main" id="{CB2503F7-542D-4BF6-8919-7CD8018092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1974" y="1194917"/>
            <a:ext cx="3325268" cy="2493371"/>
          </a:xfrm>
          <a:prstGeom prst="rect">
            <a:avLst/>
          </a:prstGeom>
          <a:ln>
            <a:noFill/>
          </a:ln>
          <a:effectLst/>
        </p:spPr>
      </p:pic>
      <p:pic>
        <p:nvPicPr>
          <p:cNvPr id="19" name="Picture 18" descr="A picture containing text&#10;&#10;Description automatically generated">
            <a:extLst>
              <a:ext uri="{FF2B5EF4-FFF2-40B4-BE49-F238E27FC236}">
                <a16:creationId xmlns:a16="http://schemas.microsoft.com/office/drawing/2014/main" id="{4E596CFE-7D43-4C86-BC28-6D4BA7CC55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4294" y="450414"/>
            <a:ext cx="986573" cy="433868"/>
          </a:xfrm>
          <a:prstGeom prst="rect">
            <a:avLst/>
          </a:prstGeom>
        </p:spPr>
      </p:pic>
      <p:pic>
        <p:nvPicPr>
          <p:cNvPr id="20" name="Picture 19" descr="Logo&#10;&#10;Description automatically generated">
            <a:extLst>
              <a:ext uri="{FF2B5EF4-FFF2-40B4-BE49-F238E27FC236}">
                <a16:creationId xmlns:a16="http://schemas.microsoft.com/office/drawing/2014/main" id="{D273B5E6-974F-4C85-B740-E106854FEA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5521" y="304800"/>
            <a:ext cx="637574" cy="630690"/>
          </a:xfrm>
          <a:prstGeom prst="rect">
            <a:avLst/>
          </a:prstGeom>
        </p:spPr>
      </p:pic>
      <p:pic>
        <p:nvPicPr>
          <p:cNvPr id="21" name="Picture 20">
            <a:extLst>
              <a:ext uri="{FF2B5EF4-FFF2-40B4-BE49-F238E27FC236}">
                <a16:creationId xmlns:a16="http://schemas.microsoft.com/office/drawing/2014/main" id="{88B1E087-6028-49A0-A291-CB4C5B3F14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99669" y="478290"/>
            <a:ext cx="833543" cy="405992"/>
          </a:xfrm>
          <a:prstGeom prst="rect">
            <a:avLst/>
          </a:prstGeom>
        </p:spPr>
      </p:pic>
    </p:spTree>
    <p:extLst>
      <p:ext uri="{BB962C8B-B14F-4D97-AF65-F5344CB8AC3E}">
        <p14:creationId xmlns:p14="http://schemas.microsoft.com/office/powerpoint/2010/main" val="1690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817C6C1-99F6-4230-8ED0-E9FB675A6098}"/>
              </a:ext>
            </a:extLst>
          </p:cNvPr>
          <p:cNvSpPr>
            <a:spLocks noGrp="1"/>
          </p:cNvSpPr>
          <p:nvPr>
            <p:ph type="title"/>
          </p:nvPr>
        </p:nvSpPr>
        <p:spPr>
          <a:xfrm>
            <a:off x="729373" y="669338"/>
            <a:ext cx="7696200" cy="990600"/>
          </a:xfrm>
        </p:spPr>
        <p:txBody>
          <a:bodyPr>
            <a:normAutofit fontScale="90000"/>
          </a:bodyPr>
          <a:lstStyle/>
          <a:p>
            <a:r>
              <a:rPr lang="en-US" dirty="0">
                <a:latin typeface="Avenir Light"/>
                <a:ea typeface="Avenir Book" charset="0"/>
                <a:cs typeface="Avenir Book" charset="0"/>
              </a:rPr>
              <a:t>RAIL PLATFORMS AND MASS TRANSIT</a:t>
            </a:r>
            <a:br>
              <a:rPr lang="en-US" sz="3200" dirty="0">
                <a:latin typeface="Avenir Light"/>
                <a:ea typeface="Avenir Book" charset="0"/>
                <a:cs typeface="Avenir Book" charset="0"/>
              </a:rPr>
            </a:br>
            <a:endParaRPr lang="en-US" sz="2000" dirty="0">
              <a:latin typeface="Avenir Light"/>
              <a:ea typeface="Avenir Book" charset="0"/>
              <a:cs typeface="Avenir Book"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5681" y="4325247"/>
            <a:ext cx="6223997" cy="2017258"/>
          </a:xfrm>
          <a:prstGeom prst="rect">
            <a:avLst/>
          </a:prstGeom>
        </p:spPr>
      </p:pic>
      <p:pic>
        <p:nvPicPr>
          <p:cNvPr id="14" name="Picture 13" descr="Logo&#10;&#10;Description automatically generated">
            <a:extLst>
              <a:ext uri="{FF2B5EF4-FFF2-40B4-BE49-F238E27FC236}">
                <a16:creationId xmlns:a16="http://schemas.microsoft.com/office/drawing/2014/main" id="{0817BE7D-174C-4DEE-A5FA-5CBFF76CB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15" name="Picture 14">
            <a:extLst>
              <a:ext uri="{FF2B5EF4-FFF2-40B4-BE49-F238E27FC236}">
                <a16:creationId xmlns:a16="http://schemas.microsoft.com/office/drawing/2014/main" id="{9CB3F937-AC65-48BB-AF62-F414A0E7AE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6" name="Picture 15">
            <a:extLst>
              <a:ext uri="{FF2B5EF4-FFF2-40B4-BE49-F238E27FC236}">
                <a16:creationId xmlns:a16="http://schemas.microsoft.com/office/drawing/2014/main" id="{6C943566-12EC-472F-95D0-7143EFB879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081" y="1674168"/>
            <a:ext cx="3867247" cy="4668336"/>
          </a:xfrm>
          <a:prstGeom prst="rect">
            <a:avLst/>
          </a:prstGeom>
        </p:spPr>
      </p:pic>
      <p:pic>
        <p:nvPicPr>
          <p:cNvPr id="2" name="Picture 1">
            <a:extLst>
              <a:ext uri="{FF2B5EF4-FFF2-40B4-BE49-F238E27FC236}">
                <a16:creationId xmlns:a16="http://schemas.microsoft.com/office/drawing/2014/main" id="{5DFCBD7F-A718-2A18-71EE-2BCB8C278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456" y="515495"/>
            <a:ext cx="1006713" cy="265507"/>
          </a:xfrm>
          <a:prstGeom prst="rect">
            <a:avLst/>
          </a:prstGeom>
        </p:spPr>
      </p:pic>
      <p:pic>
        <p:nvPicPr>
          <p:cNvPr id="9" name="Picture 8" descr="A long shot of a tunnel&#10;&#10;Description automatically generated">
            <a:extLst>
              <a:ext uri="{FF2B5EF4-FFF2-40B4-BE49-F238E27FC236}">
                <a16:creationId xmlns:a16="http://schemas.microsoft.com/office/drawing/2014/main" id="{158EE8AB-39AE-2F40-3375-BBADC804BE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820" b="19048"/>
          <a:stretch/>
        </p:blipFill>
        <p:spPr>
          <a:xfrm>
            <a:off x="8837612" y="1643734"/>
            <a:ext cx="2286000" cy="2370547"/>
          </a:xfrm>
          <a:prstGeom prst="rect">
            <a:avLst/>
          </a:prstGeom>
        </p:spPr>
      </p:pic>
      <p:pic>
        <p:nvPicPr>
          <p:cNvPr id="6" name="Picture 5" descr="A metal plate with pipes in the ground&#10;&#10;Description automatically generated with medium confidence">
            <a:extLst>
              <a:ext uri="{FF2B5EF4-FFF2-40B4-BE49-F238E27FC236}">
                <a16:creationId xmlns:a16="http://schemas.microsoft.com/office/drawing/2014/main" id="{D8052DBF-2BFC-00FB-9A5D-892E5DD9E2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7148" y="1674168"/>
            <a:ext cx="3505200" cy="2336800"/>
          </a:xfrm>
          <a:prstGeom prst="rect">
            <a:avLst/>
          </a:prstGeom>
        </p:spPr>
      </p:pic>
    </p:spTree>
    <p:extLst>
      <p:ext uri="{BB962C8B-B14F-4D97-AF65-F5344CB8AC3E}">
        <p14:creationId xmlns:p14="http://schemas.microsoft.com/office/powerpoint/2010/main" val="198736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419099"/>
            <a:ext cx="10134600" cy="533400"/>
          </a:xfrm>
        </p:spPr>
        <p:txBody>
          <a:bodyPr>
            <a:noAutofit/>
          </a:bodyPr>
          <a:lstStyle/>
          <a:p>
            <a:r>
              <a:rPr lang="en-US" dirty="0">
                <a:latin typeface="Avenir Light"/>
                <a:ea typeface="Avenir Book" charset="0"/>
                <a:cs typeface="Avenir Book" charset="0"/>
              </a:rPr>
              <a:t>WATERFRONT</a:t>
            </a:r>
            <a:r>
              <a:rPr lang="en-US" dirty="0">
                <a:latin typeface="Avenir Light"/>
              </a:rPr>
              <a:t> PRODUCTS</a:t>
            </a:r>
          </a:p>
        </p:txBody>
      </p:sp>
      <p:pic>
        <p:nvPicPr>
          <p:cNvPr id="7" name="Picture 6" descr="100_4255.JPG">
            <a:extLst>
              <a:ext uri="{FF2B5EF4-FFF2-40B4-BE49-F238E27FC236}">
                <a16:creationId xmlns:a16="http://schemas.microsoft.com/office/drawing/2014/main" id="{67FE347A-0D39-4E5C-BA4A-EA90EBEE1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7997" y="1151117"/>
            <a:ext cx="2667000" cy="2000250"/>
          </a:xfrm>
          <a:prstGeom prst="rect">
            <a:avLst/>
          </a:prstGeom>
          <a:ln>
            <a:noFill/>
          </a:ln>
          <a:effectLst/>
        </p:spPr>
      </p:pic>
      <p:pic>
        <p:nvPicPr>
          <p:cNvPr id="9" name="Content Placeholder 10" descr="DSC01359.JPG">
            <a:extLst>
              <a:ext uri="{FF2B5EF4-FFF2-40B4-BE49-F238E27FC236}">
                <a16:creationId xmlns:a16="http://schemas.microsoft.com/office/drawing/2014/main" id="{7DF31054-A88D-4A63-A6A5-B12402DE3C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78439" y="1140534"/>
            <a:ext cx="2667000" cy="2010833"/>
          </a:xfrm>
          <a:prstGeom prst="rect">
            <a:avLst/>
          </a:prstGeom>
          <a:ln>
            <a:noFill/>
          </a:ln>
          <a:effectLst/>
        </p:spPr>
      </p:pic>
      <p:sp>
        <p:nvSpPr>
          <p:cNvPr id="10" name="TextBox 9">
            <a:extLst>
              <a:ext uri="{FF2B5EF4-FFF2-40B4-BE49-F238E27FC236}">
                <a16:creationId xmlns:a16="http://schemas.microsoft.com/office/drawing/2014/main" id="{5807E814-6E38-4759-818B-9E7F46E979D1}"/>
              </a:ext>
            </a:extLst>
          </p:cNvPr>
          <p:cNvSpPr txBox="1">
            <a:spLocks noChangeArrowheads="1"/>
          </p:cNvSpPr>
          <p:nvPr/>
        </p:nvSpPr>
        <p:spPr bwMode="auto">
          <a:xfrm>
            <a:off x="8228012" y="3135868"/>
            <a:ext cx="28194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Fender Piles</a:t>
            </a:r>
          </a:p>
        </p:txBody>
      </p:sp>
      <p:sp>
        <p:nvSpPr>
          <p:cNvPr id="11" name="TextBox 8">
            <a:extLst>
              <a:ext uri="{FF2B5EF4-FFF2-40B4-BE49-F238E27FC236}">
                <a16:creationId xmlns:a16="http://schemas.microsoft.com/office/drawing/2014/main" id="{20C77BA9-4E9C-44BD-8569-53E9CEFBEB1E}"/>
              </a:ext>
            </a:extLst>
          </p:cNvPr>
          <p:cNvSpPr txBox="1">
            <a:spLocks noChangeArrowheads="1"/>
          </p:cNvSpPr>
          <p:nvPr/>
        </p:nvSpPr>
        <p:spPr bwMode="auto">
          <a:xfrm>
            <a:off x="1348604" y="3135868"/>
            <a:ext cx="28956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Sheet Piles</a:t>
            </a:r>
          </a:p>
        </p:txBody>
      </p:sp>
      <p:sp>
        <p:nvSpPr>
          <p:cNvPr id="12" name="TextBox 11">
            <a:extLst>
              <a:ext uri="{FF2B5EF4-FFF2-40B4-BE49-F238E27FC236}">
                <a16:creationId xmlns:a16="http://schemas.microsoft.com/office/drawing/2014/main" id="{4350736C-59F2-48D6-A269-BBB99A3D0401}"/>
              </a:ext>
            </a:extLst>
          </p:cNvPr>
          <p:cNvSpPr txBox="1">
            <a:spLocks noChangeArrowheads="1"/>
          </p:cNvSpPr>
          <p:nvPr/>
        </p:nvSpPr>
        <p:spPr bwMode="auto">
          <a:xfrm>
            <a:off x="4991797" y="5955268"/>
            <a:ext cx="27432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NAVY Camels</a:t>
            </a:r>
          </a:p>
        </p:txBody>
      </p:sp>
      <p:sp>
        <p:nvSpPr>
          <p:cNvPr id="13" name="TextBox 12">
            <a:extLst>
              <a:ext uri="{FF2B5EF4-FFF2-40B4-BE49-F238E27FC236}">
                <a16:creationId xmlns:a16="http://schemas.microsoft.com/office/drawing/2014/main" id="{A8237B39-D3A2-4451-ADE3-CAD2379787A5}"/>
              </a:ext>
            </a:extLst>
          </p:cNvPr>
          <p:cNvSpPr txBox="1">
            <a:spLocks noChangeArrowheads="1"/>
          </p:cNvSpPr>
          <p:nvPr/>
        </p:nvSpPr>
        <p:spPr bwMode="auto">
          <a:xfrm>
            <a:off x="4770229" y="3135868"/>
            <a:ext cx="3262536"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Structural Piles &amp; Walkways</a:t>
            </a:r>
          </a:p>
        </p:txBody>
      </p:sp>
      <p:sp>
        <p:nvSpPr>
          <p:cNvPr id="15" name="TextBox 12">
            <a:extLst>
              <a:ext uri="{FF2B5EF4-FFF2-40B4-BE49-F238E27FC236}">
                <a16:creationId xmlns:a16="http://schemas.microsoft.com/office/drawing/2014/main" id="{5744E791-0628-45E3-BCBC-EFB18F151D2B}"/>
              </a:ext>
            </a:extLst>
          </p:cNvPr>
          <p:cNvSpPr txBox="1">
            <a:spLocks noChangeArrowheads="1"/>
          </p:cNvSpPr>
          <p:nvPr/>
        </p:nvSpPr>
        <p:spPr bwMode="auto">
          <a:xfrm>
            <a:off x="8538135" y="5955268"/>
            <a:ext cx="2433077"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Camels</a:t>
            </a:r>
          </a:p>
        </p:txBody>
      </p:sp>
      <p:pic>
        <p:nvPicPr>
          <p:cNvPr id="16" name="Picture 2" descr="Fender Closeup- Bird mess">
            <a:extLst>
              <a:ext uri="{FF2B5EF4-FFF2-40B4-BE49-F238E27FC236}">
                <a16:creationId xmlns:a16="http://schemas.microsoft.com/office/drawing/2014/main" id="{7ED469E9-9D9C-4970-B17B-0CB2ADD6C43D}"/>
              </a:ext>
            </a:extLst>
          </p:cNvPr>
          <p:cNvPicPr>
            <a:picLocks noChangeAspect="1" noChangeArrowheads="1"/>
          </p:cNvPicPr>
          <p:nvPr/>
        </p:nvPicPr>
        <p:blipFill>
          <a:blip r:embed="rId4" cstate="screen">
            <a:lum contrast="20000"/>
            <a:extLst>
              <a:ext uri="{28A0092B-C50C-407E-A947-70E740481C1C}">
                <a14:useLocalDpi xmlns:a14="http://schemas.microsoft.com/office/drawing/2010/main"/>
              </a:ext>
            </a:extLst>
          </a:blip>
          <a:srcRect/>
          <a:stretch>
            <a:fillRect/>
          </a:stretch>
        </p:blipFill>
        <p:spPr bwMode="auto">
          <a:xfrm>
            <a:off x="1314469" y="3824006"/>
            <a:ext cx="3116903" cy="2079121"/>
          </a:xfrm>
          <a:prstGeom prst="rect">
            <a:avLst/>
          </a:prstGeom>
          <a:ln>
            <a:noFill/>
          </a:ln>
          <a:effectLst/>
        </p:spPr>
      </p:pic>
      <p:sp>
        <p:nvSpPr>
          <p:cNvPr id="17" name="TextBox 16">
            <a:extLst>
              <a:ext uri="{FF2B5EF4-FFF2-40B4-BE49-F238E27FC236}">
                <a16:creationId xmlns:a16="http://schemas.microsoft.com/office/drawing/2014/main" id="{58301364-0FD3-4E7F-B37E-6ABF8DFBD654}"/>
              </a:ext>
            </a:extLst>
          </p:cNvPr>
          <p:cNvSpPr txBox="1">
            <a:spLocks noChangeArrowheads="1"/>
          </p:cNvSpPr>
          <p:nvPr/>
        </p:nvSpPr>
        <p:spPr bwMode="auto">
          <a:xfrm>
            <a:off x="1404902" y="5955268"/>
            <a:ext cx="2743200" cy="369332"/>
          </a:xfrm>
          <a:prstGeom prst="rect">
            <a:avLst/>
          </a:prstGeom>
          <a:noFill/>
          <a:ln w="9525">
            <a:noFill/>
            <a:miter lim="800000"/>
            <a:headEnd/>
            <a:tailEnd/>
          </a:ln>
        </p:spPr>
        <p:txBody>
          <a:bodyPr wrap="square">
            <a:spAutoFit/>
          </a:bodyPr>
          <a:lstStyle/>
          <a:p>
            <a:pPr algn="ctr" eaLnBrk="0" hangingPunct="0"/>
            <a:r>
              <a:rPr lang="en-US" b="1" dirty="0">
                <a:latin typeface="Avenir Light"/>
                <a:ea typeface="Avenir Book" charset="0"/>
                <a:cs typeface="Avenir Book" charset="0"/>
              </a:rPr>
              <a:t>Bridge Fender Systems</a:t>
            </a:r>
          </a:p>
        </p:txBody>
      </p:sp>
      <p:pic>
        <p:nvPicPr>
          <p:cNvPr id="18" name="Picture 17">
            <a:extLst>
              <a:ext uri="{FF2B5EF4-FFF2-40B4-BE49-F238E27FC236}">
                <a16:creationId xmlns:a16="http://schemas.microsoft.com/office/drawing/2014/main" id="{6D538E42-EEE4-49D9-B182-B8BE512A0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085" y="3892294"/>
            <a:ext cx="3016250" cy="2010833"/>
          </a:xfrm>
          <a:prstGeom prst="rect">
            <a:avLst/>
          </a:prstGeom>
          <a:ln>
            <a:noFill/>
          </a:ln>
          <a:effectLst/>
        </p:spPr>
      </p:pic>
      <p:pic>
        <p:nvPicPr>
          <p:cNvPr id="19" name="Picture 18" descr="A picture containing outdoor&#10;&#10;Description automatically generated">
            <a:extLst>
              <a:ext uri="{FF2B5EF4-FFF2-40B4-BE49-F238E27FC236}">
                <a16:creationId xmlns:a16="http://schemas.microsoft.com/office/drawing/2014/main" id="{77533D66-1AED-4040-8D49-E5820DA10B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5293" y="3824006"/>
            <a:ext cx="2772161" cy="2079121"/>
          </a:xfrm>
          <a:prstGeom prst="rect">
            <a:avLst/>
          </a:prstGeom>
          <a:effectLst/>
        </p:spPr>
      </p:pic>
      <p:pic>
        <p:nvPicPr>
          <p:cNvPr id="24" name="Picture 23" descr="Logo&#10;&#10;Description automatically generated">
            <a:extLst>
              <a:ext uri="{FF2B5EF4-FFF2-40B4-BE49-F238E27FC236}">
                <a16:creationId xmlns:a16="http://schemas.microsoft.com/office/drawing/2014/main" id="{0817BE7D-174C-4DEE-A5FA-5CBFF76CB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25" name="Picture 24">
            <a:extLst>
              <a:ext uri="{FF2B5EF4-FFF2-40B4-BE49-F238E27FC236}">
                <a16:creationId xmlns:a16="http://schemas.microsoft.com/office/drawing/2014/main" id="{9CB3F937-AC65-48BB-AF62-F414A0E7AE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26" name="Picture 25">
            <a:extLst>
              <a:ext uri="{FF2B5EF4-FFF2-40B4-BE49-F238E27FC236}">
                <a16:creationId xmlns:a16="http://schemas.microsoft.com/office/drawing/2014/main" id="{6C943566-12EC-472F-95D0-7143EFB879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27" name="Picture 26">
            <a:extLst>
              <a:ext uri="{FF2B5EF4-FFF2-40B4-BE49-F238E27FC236}">
                <a16:creationId xmlns:a16="http://schemas.microsoft.com/office/drawing/2014/main" id="{D8D0062B-AD79-4511-8A99-A9A66190C4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5569" y="1151117"/>
            <a:ext cx="2667000" cy="2000250"/>
          </a:xfrm>
          <a:prstGeom prst="rect">
            <a:avLst/>
          </a:prstGeom>
        </p:spPr>
      </p:pic>
      <p:pic>
        <p:nvPicPr>
          <p:cNvPr id="3" name="Picture 2">
            <a:extLst>
              <a:ext uri="{FF2B5EF4-FFF2-40B4-BE49-F238E27FC236}">
                <a16:creationId xmlns:a16="http://schemas.microsoft.com/office/drawing/2014/main" id="{061BBDAC-A0E7-CD3B-2A5D-BCF06BE5E19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90985" y="602186"/>
            <a:ext cx="834588" cy="159814"/>
          </a:xfrm>
          <a:prstGeom prst="rect">
            <a:avLst/>
          </a:prstGeom>
        </p:spPr>
      </p:pic>
    </p:spTree>
    <p:extLst>
      <p:ext uri="{BB962C8B-B14F-4D97-AF65-F5344CB8AC3E}">
        <p14:creationId xmlns:p14="http://schemas.microsoft.com/office/powerpoint/2010/main" val="26814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a:extLst>
              <a:ext uri="{FF2B5EF4-FFF2-40B4-BE49-F238E27FC236}">
                <a16:creationId xmlns:a16="http://schemas.microsoft.com/office/drawing/2014/main" id="{BB9D251F-2D55-4743-89FD-8369668C0D97}"/>
              </a:ext>
            </a:extLst>
          </p:cNvPr>
          <p:cNvSpPr>
            <a:spLocks noGrp="1"/>
          </p:cNvSpPr>
          <p:nvPr>
            <p:ph type="title"/>
          </p:nvPr>
        </p:nvSpPr>
        <p:spPr>
          <a:xfrm>
            <a:off x="379412" y="276985"/>
            <a:ext cx="9144001" cy="513092"/>
          </a:xfrm>
        </p:spPr>
        <p:txBody>
          <a:bodyPr/>
          <a:lstStyle/>
          <a:p>
            <a:r>
              <a:rPr lang="en-US" sz="3200" dirty="0">
                <a:latin typeface="ITC Avant Garde Std Bk" panose="020B0502020202020204" pitchFamily="34" charset="0"/>
                <a:ea typeface="Avenir Light" charset="0"/>
                <a:cs typeface="Avenir Light" charset="0"/>
              </a:rPr>
              <a:t>Sales Contacts – </a:t>
            </a:r>
            <a:r>
              <a:rPr lang="en-US" sz="1600" dirty="0">
                <a:latin typeface="ITC Avant Garde Std Bk" panose="020B0502020202020204" pitchFamily="34" charset="0"/>
                <a:ea typeface="Avenir Light" charset="0"/>
                <a:cs typeface="Avenir Light" charset="0"/>
              </a:rPr>
              <a:t>Review Product Line Slides for More Detail</a:t>
            </a:r>
          </a:p>
        </p:txBody>
      </p:sp>
      <p:sp>
        <p:nvSpPr>
          <p:cNvPr id="5" name="TextBox 4">
            <a:extLst>
              <a:ext uri="{FF2B5EF4-FFF2-40B4-BE49-F238E27FC236}">
                <a16:creationId xmlns:a16="http://schemas.microsoft.com/office/drawing/2014/main" id="{806A767D-E0A6-5913-EF93-64E2830F50B8}"/>
              </a:ext>
            </a:extLst>
          </p:cNvPr>
          <p:cNvSpPr txBox="1"/>
          <p:nvPr/>
        </p:nvSpPr>
        <p:spPr>
          <a:xfrm>
            <a:off x="379412" y="912870"/>
            <a:ext cx="11582400" cy="5761577"/>
          </a:xfrm>
          <a:prstGeom prst="rect">
            <a:avLst/>
          </a:prstGeom>
          <a:noFill/>
        </p:spPr>
        <p:txBody>
          <a:bodyPr wrap="square">
            <a:spAutoFit/>
          </a:bodyPr>
          <a:lstStyle/>
          <a:p>
            <a:pPr marL="0" marR="0" lvl="0" indent="0" algn="l" defTabSz="914126" rtl="0" eaLnBrk="1" fontAlgn="auto" latinLnBrk="0" hangingPunct="1">
              <a:lnSpc>
                <a:spcPct val="90000"/>
              </a:lnSpc>
              <a:spcBef>
                <a:spcPts val="0"/>
              </a:spcBef>
              <a:spcAft>
                <a:spcPts val="1800"/>
              </a:spcAft>
              <a:buClr>
                <a:srgbClr val="F47920"/>
              </a:buClr>
              <a:buSzPct val="130000"/>
              <a:buFont typeface="Arial" panose="020B0604020202020204" pitchFamily="34" charset="0"/>
              <a:buNone/>
              <a:tabLst/>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Waterfront: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Corey Sechler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2"/>
              </a:rPr>
              <a:t>csechler@pultrude.com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marL="0" marR="0" lvl="0" indent="0" algn="l" defTabSz="914126" rtl="0" eaLnBrk="1" fontAlgn="auto" latinLnBrk="0" hangingPunct="1">
              <a:lnSpc>
                <a:spcPct val="90000"/>
              </a:lnSpc>
              <a:spcBef>
                <a:spcPts val="0"/>
              </a:spcBef>
              <a:spcAft>
                <a:spcPts val="1800"/>
              </a:spcAft>
              <a:buClr>
                <a:srgbClr val="F47920"/>
              </a:buClr>
              <a:buSzPct val="130000"/>
              <a:buFont typeface="Arial" panose="020B0604020202020204" pitchFamily="34" charset="0"/>
              <a:buNone/>
              <a:tabLst/>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Access Structures (E.T. </a:t>
            </a:r>
            <a:r>
              <a:rPr kumimoji="0" lang="en-US" sz="1100" b="1" i="0" u="none" strike="noStrike" kern="1200" cap="none" spc="0" normalizeH="0" baseline="0" noProof="0" dirty="0" err="1">
                <a:ln>
                  <a:noFill/>
                </a:ln>
                <a:solidFill>
                  <a:srgbClr val="F47920"/>
                </a:solidFill>
                <a:effectLst/>
                <a:uLnTx/>
                <a:uFillTx/>
                <a:latin typeface="ITC Avant Garde Std Bk" panose="020B0502020202020204" pitchFamily="34" charset="0"/>
                <a:ea typeface="+mn-ea"/>
                <a:cs typeface="+mn-cs"/>
              </a:rPr>
              <a:t>Techtonics</a:t>
            </a: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Brandon Weyant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3"/>
              </a:rPr>
              <a:t>bweyant@pultrude.com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Bridge Decking:</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Gregg Blaszak – </a:t>
            </a:r>
            <a:r>
              <a:rPr kumimoji="0" lang="en-US" sz="1100" b="0" i="0" u="none" strike="noStrike" kern="1200" cap="none" spc="0" normalizeH="0" baseline="0" noProof="0" dirty="0">
                <a:ln>
                  <a:noFill/>
                </a:ln>
                <a:solidFill>
                  <a:schemeClr val="accent3"/>
                </a:solidFill>
                <a:effectLst/>
                <a:uLnTx/>
                <a:uFillTx/>
                <a:latin typeface="ITC Avant Garde Std Bk" panose="020B0502020202020204" pitchFamily="34" charset="0"/>
                <a:ea typeface="+mn-ea"/>
                <a:cs typeface="+mn-cs"/>
                <a:hlinkClick r:id="rId4">
                  <a:extLst>
                    <a:ext uri="{A12FA001-AC4F-418D-AE19-62706E023703}">
                      <ahyp:hlinkClr xmlns:ahyp="http://schemas.microsoft.com/office/drawing/2018/hyperlinkcolor" val="tx"/>
                    </a:ext>
                  </a:extLst>
                </a:hlinkClick>
              </a:rPr>
              <a:t>gblaszak@coastlinecomposites.com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Brandon Weyant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3"/>
              </a:rPr>
              <a:t>bweyant@pultrude.com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p>
          <a:p>
            <a:pPr defTabSz="914126">
              <a:lnSpc>
                <a:spcPct val="90000"/>
              </a:lnSpc>
              <a:spcAft>
                <a:spcPts val="1800"/>
              </a:spcAft>
              <a:buClr>
                <a:srgbClr val="F47920"/>
              </a:buClr>
              <a:buSzPct val="130000"/>
              <a:defRPr/>
            </a:pPr>
            <a:r>
              <a:rPr lang="en-US" sz="1100" b="1" dirty="0">
                <a:solidFill>
                  <a:srgbClr val="F47920"/>
                </a:solidFill>
                <a:latin typeface="ITC Avant Garde Std Bk" panose="020B0502020202020204" pitchFamily="34" charset="0"/>
              </a:rPr>
              <a:t>Concrete Form Deck Panels;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Aaron Barth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5"/>
              </a:rPr>
              <a:t>Abarth@endurocomposites.com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Mass Transit: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Gregg Blaszak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4"/>
              </a:rPr>
              <a:t>gblaszak@coastlinecomposites.com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Brandon Weyant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3"/>
              </a:rPr>
              <a:t>bweyant@pultrude.com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Roy Silvas –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6"/>
              </a:rPr>
              <a:t>rsilvas@endurocomposites.com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Utilities (CP &amp; EC):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Terry Shank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7"/>
              </a:rPr>
              <a:t>tshank@pultrude.com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Flavio Ortiz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8"/>
              </a:rPr>
              <a:t>fortiz@endurocomposites.com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p>
          <a:p>
            <a:pPr marL="0" marR="0" lvl="0" indent="0" algn="l" defTabSz="914126" rtl="0" eaLnBrk="1" fontAlgn="auto" latinLnBrk="0" hangingPunct="1">
              <a:lnSpc>
                <a:spcPct val="90000"/>
              </a:lnSpc>
              <a:spcBef>
                <a:spcPts val="0"/>
              </a:spcBef>
              <a:spcAft>
                <a:spcPts val="1800"/>
              </a:spcAft>
              <a:buClr>
                <a:srgbClr val="F47920"/>
              </a:buClr>
              <a:buSzPct val="130000"/>
              <a:buFont typeface="Arial" panose="020B0604020202020204" pitchFamily="34" charset="0"/>
              <a:buNone/>
              <a:tabLst/>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Industrial Corrosion:</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Jeff Wollet –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9"/>
              </a:rPr>
              <a:t>jwollet@compositeadvantage.com</a:t>
            </a:r>
            <a:endPar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Building Products (EC &amp; CP): </a:t>
            </a:r>
            <a:r>
              <a:rPr lang="en-US" sz="1100" dirty="0">
                <a:solidFill>
                  <a:prstClr val="white"/>
                </a:solidFill>
                <a:latin typeface="ITC Avant Garde Std Bk" panose="020B0502020202020204" pitchFamily="34" charset="0"/>
              </a:rPr>
              <a:t>Aaron Barth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0"/>
              </a:rPr>
              <a:t>abarth@endurocomposites.com</a:t>
            </a:r>
            <a:r>
              <a:rPr lang="de-DE" sz="1100" dirty="0">
                <a:solidFill>
                  <a:prstClr val="white"/>
                </a:solidFill>
                <a:latin typeface="ITC Avant Garde Std Bk" panose="020B0502020202020204" pitchFamily="34" charset="0"/>
              </a:rPr>
              <a:t>; </a:t>
            </a:r>
            <a:r>
              <a:rPr kumimoji="0" lang="en-US" sz="1100" i="0" u="none" strike="noStrike" kern="1200" cap="none" spc="0" normalizeH="0" baseline="0" noProof="0" dirty="0">
                <a:ln>
                  <a:noFill/>
                </a:ln>
                <a:effectLst/>
                <a:uLnTx/>
                <a:uFillTx/>
                <a:latin typeface="ITC Avant Garde Std Bk" panose="020B0502020202020204" pitchFamily="34" charset="0"/>
                <a:ea typeface="+mn-ea"/>
                <a:cs typeface="+mn-cs"/>
              </a:rPr>
              <a:t>Brandon Weyant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3"/>
              </a:rPr>
              <a:t>bweyant@pultrude.com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Cable Management: </a:t>
            </a:r>
            <a:r>
              <a:rPr lang="en-US" sz="1100" dirty="0">
                <a:solidFill>
                  <a:prstClr val="white"/>
                </a:solidFill>
                <a:latin typeface="ITC Avant Garde Std Bk" panose="020B0502020202020204" pitchFamily="34" charset="0"/>
              </a:rPr>
              <a:t>Dan Neal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6"/>
              </a:rPr>
              <a:t>dneal@endurocomposites.com</a:t>
            </a:r>
            <a:endPar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marL="0" marR="0" lvl="0" indent="0" algn="l" defTabSz="914126" rtl="0" eaLnBrk="1" fontAlgn="auto" latinLnBrk="0" hangingPunct="1">
              <a:lnSpc>
                <a:spcPct val="90000"/>
              </a:lnSpc>
              <a:spcBef>
                <a:spcPts val="0"/>
              </a:spcBef>
              <a:spcAft>
                <a:spcPts val="1800"/>
              </a:spcAft>
              <a:buClr>
                <a:srgbClr val="F47920"/>
              </a:buClr>
              <a:buSzPct val="130000"/>
              <a:buFont typeface="Arial" panose="020B0604020202020204" pitchFamily="34" charset="0"/>
              <a:buNone/>
              <a:tabLst/>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Standard Structural Products: (CP)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Jerry Miller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1"/>
              </a:rPr>
              <a:t>jmiller@pultrude.com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Todd Kagarise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2"/>
              </a:rPr>
              <a:t>tkagarise@pultrude.com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Note: Reference Territory Map</a:t>
            </a: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OEM Products (CP):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Miller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1"/>
              </a:rPr>
              <a:t>jmiller@pultrude.com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Todd Kagarise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2"/>
              </a:rPr>
              <a:t>tkagarise@pultrude.com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Note: Reference Territory Map</a:t>
            </a: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Custom Molding (CA &amp; KW):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Jeff Wollet –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9"/>
              </a:rPr>
              <a:t>jwollet@compositeadvantage.com</a:t>
            </a:r>
            <a:endPar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marL="0" marR="0" lvl="0" indent="0" algn="l" defTabSz="914126" rtl="0" eaLnBrk="1" fontAlgn="auto" latinLnBrk="0" hangingPunct="1">
              <a:lnSpc>
                <a:spcPct val="90000"/>
              </a:lnSpc>
              <a:spcBef>
                <a:spcPts val="0"/>
              </a:spcBef>
              <a:spcAft>
                <a:spcPts val="1800"/>
              </a:spcAft>
              <a:buClr>
                <a:srgbClr val="F47920"/>
              </a:buClr>
              <a:buSzPct val="130000"/>
              <a:buFont typeface="Arial" panose="020B0604020202020204" pitchFamily="34" charset="0"/>
              <a:buNone/>
              <a:tabLst/>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Structural Fab Services: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Greg McCoy –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3"/>
              </a:rPr>
              <a:t>gmccoy@pultrude.com</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Note: Greg to review opportunity and send it to Todd or Jerry to manage sale.  Note: include Carroll and Lynn</a:t>
            </a: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Industrial Field Services (KW &amp; EC): </a:t>
            </a:r>
            <a:r>
              <a:rPr kumimoji="0" lang="en-US" sz="1100" b="1" i="0" u="none" strike="noStrike" kern="1200" cap="none" spc="0" normalizeH="0" baseline="0" noProof="0" dirty="0">
                <a:ln>
                  <a:noFill/>
                </a:ln>
                <a:effectLst/>
                <a:uLnTx/>
                <a:uFillTx/>
                <a:latin typeface="ITC Avant Garde Std Bk" panose="020B0502020202020204" pitchFamily="34" charset="0"/>
                <a:ea typeface="+mn-ea"/>
                <a:cs typeface="+mn-cs"/>
              </a:rPr>
              <a:t>Jeff </a:t>
            </a:r>
            <a:r>
              <a:rPr kumimoji="0" lang="en-US" sz="1100" b="0" i="0" u="none" strike="noStrike" kern="1200" cap="none" spc="0" normalizeH="0" baseline="0" noProof="0" dirty="0">
                <a:ln>
                  <a:noFill/>
                </a:ln>
                <a:effectLst/>
                <a:uLnTx/>
                <a:uFillTx/>
                <a:latin typeface="ITC Avant Garde Std Bk" panose="020B0502020202020204" pitchFamily="34" charset="0"/>
                <a:ea typeface="+mn-ea"/>
                <a:cs typeface="+mn-cs"/>
              </a:rPr>
              <a:t>Wollet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9"/>
              </a:rPr>
              <a:t>jwollet@compositeadvantage.com</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lang="en-US" sz="1100" dirty="0">
                <a:latin typeface="ITC Avant Garde Std Bk" panose="020B0502020202020204" pitchFamily="34" charset="0"/>
              </a:rPr>
              <a:t>Marilee Coleman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4"/>
              </a:rPr>
              <a:t>mcoleman@endurocomposites.com</a:t>
            </a:r>
            <a:endPar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a:p>
            <a:pPr defTabSz="914126">
              <a:lnSpc>
                <a:spcPct val="90000"/>
              </a:lnSpc>
              <a:spcAft>
                <a:spcPts val="1800"/>
              </a:spcAft>
              <a:buClr>
                <a:srgbClr val="F47920"/>
              </a:buClr>
              <a:buSzPct val="130000"/>
              <a:defRPr/>
            </a:pPr>
            <a:r>
              <a:rPr kumimoji="0" lang="en-US" sz="1100" b="1" i="0" u="none" strike="noStrike" kern="1200" cap="none" spc="0" normalizeH="0" baseline="0" noProof="0" dirty="0">
                <a:ln>
                  <a:noFill/>
                </a:ln>
                <a:solidFill>
                  <a:srgbClr val="F47920"/>
                </a:solidFill>
                <a:effectLst/>
                <a:uLnTx/>
                <a:uFillTx/>
                <a:latin typeface="ITC Avant Garde Std Bk" panose="020B0502020202020204" pitchFamily="34" charset="0"/>
                <a:ea typeface="+mn-ea"/>
                <a:cs typeface="+mn-cs"/>
              </a:rPr>
              <a:t>Water &amp; Wastewater (EC): </a:t>
            </a:r>
            <a:r>
              <a:rPr lang="en-US" sz="1100" dirty="0">
                <a:latin typeface="ITC Avant Garde Std Bk" panose="020B0502020202020204" pitchFamily="34" charset="0"/>
              </a:rPr>
              <a:t>Francisco </a:t>
            </a:r>
            <a:r>
              <a:rPr lang="en-US" sz="1100" dirty="0" err="1">
                <a:latin typeface="ITC Avant Garde Std Bk" panose="020B0502020202020204" pitchFamily="34" charset="0"/>
              </a:rPr>
              <a:t>Alvidrez</a:t>
            </a:r>
            <a:r>
              <a:rPr lang="en-US" sz="1100" dirty="0">
                <a:latin typeface="ITC Avant Garde Std Bk" panose="020B0502020202020204" pitchFamily="34" charset="0"/>
              </a:rPr>
              <a:t> </a:t>
            </a:r>
            <a:r>
              <a:rPr kumimoji="0" lang="en-US"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 </a:t>
            </a:r>
            <a:r>
              <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hlinkClick r:id="rId15"/>
              </a:rPr>
              <a:t>falvidrez@endurocomposites.com</a:t>
            </a:r>
            <a:endParaRPr kumimoji="0" lang="de-DE" sz="11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60777185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7696200" cy="630690"/>
          </a:xfrm>
        </p:spPr>
        <p:txBody>
          <a:bodyPr/>
          <a:lstStyle/>
          <a:p>
            <a:r>
              <a:rPr lang="en-US" dirty="0">
                <a:latin typeface="Avenir Light"/>
                <a:ea typeface="Avenir Book" charset="0"/>
                <a:cs typeface="Avenir Book" charset="0"/>
              </a:rPr>
              <a:t>HEAVY INDUSTRIAL CORROSION </a:t>
            </a:r>
          </a:p>
        </p:txBody>
      </p:sp>
      <p:pic>
        <p:nvPicPr>
          <p:cNvPr id="6" name="Picture 5">
            <a:extLst>
              <a:ext uri="{FF2B5EF4-FFF2-40B4-BE49-F238E27FC236}">
                <a16:creationId xmlns:a16="http://schemas.microsoft.com/office/drawing/2014/main" id="{B4D5F2C2-C9E0-4230-8595-4F9661CD7C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sp>
        <p:nvSpPr>
          <p:cNvPr id="5" name="Content Placeholder 1">
            <a:extLst>
              <a:ext uri="{FF2B5EF4-FFF2-40B4-BE49-F238E27FC236}">
                <a16:creationId xmlns:a16="http://schemas.microsoft.com/office/drawing/2014/main" id="{69D83AE9-46A1-43DD-AB99-B3B9EF4BABB3}"/>
              </a:ext>
            </a:extLst>
          </p:cNvPr>
          <p:cNvSpPr txBox="1">
            <a:spLocks/>
          </p:cNvSpPr>
          <p:nvPr/>
        </p:nvSpPr>
        <p:spPr>
          <a:xfrm>
            <a:off x="760412" y="1216536"/>
            <a:ext cx="3630085" cy="562943"/>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rgbClr val="F47920"/>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rgbClr val="F47920"/>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rgbClr val="F47920"/>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800" b="1" dirty="0">
                <a:latin typeface="Avenir Light"/>
                <a:ea typeface="Avenir Book" charset="0"/>
                <a:cs typeface="Avenir Book" charset="0"/>
              </a:rPr>
              <a:t>Industrial Corrosion Manufacturing</a:t>
            </a:r>
          </a:p>
        </p:txBody>
      </p:sp>
      <p:sp>
        <p:nvSpPr>
          <p:cNvPr id="7" name="Content Placeholder 2">
            <a:extLst>
              <a:ext uri="{FF2B5EF4-FFF2-40B4-BE49-F238E27FC236}">
                <a16:creationId xmlns:a16="http://schemas.microsoft.com/office/drawing/2014/main" id="{56545CB8-3B1A-4C38-882C-485AC20A7160}"/>
              </a:ext>
            </a:extLst>
          </p:cNvPr>
          <p:cNvSpPr txBox="1">
            <a:spLocks/>
          </p:cNvSpPr>
          <p:nvPr/>
        </p:nvSpPr>
        <p:spPr>
          <a:xfrm>
            <a:off x="4494212" y="1216536"/>
            <a:ext cx="2513012" cy="630691"/>
          </a:xfrm>
          <a:prstGeom prst="rect">
            <a:avLst/>
          </a:prstGeom>
        </p:spPr>
        <p:txBody>
          <a:bodyPr vert="horz" lIns="91440" tIns="45720" rIns="91440" bIns="45720" rtlCol="0">
            <a:normAutofit fontScale="92500"/>
          </a:bodyPr>
          <a:lstStyle>
            <a:lvl1pPr marL="223838" indent="-223838" algn="l" defTabSz="914400" rtl="0" eaLnBrk="1" latinLnBrk="0" hangingPunct="1">
              <a:lnSpc>
                <a:spcPct val="90000"/>
              </a:lnSpc>
              <a:spcBef>
                <a:spcPts val="1800"/>
              </a:spcBef>
              <a:buClr>
                <a:srgbClr val="F47920"/>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rgbClr val="F47920"/>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rgbClr val="F47920"/>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800" b="1" dirty="0">
                <a:latin typeface="Avenir Light"/>
                <a:ea typeface="Avenir Book" charset="0"/>
                <a:cs typeface="Avenir Book" charset="0"/>
              </a:rPr>
              <a:t>Industrial Field Service </a:t>
            </a:r>
            <a:br>
              <a:rPr lang="en-US" sz="1800" b="1" dirty="0">
                <a:latin typeface="Avenir Light"/>
                <a:ea typeface="Avenir Book" charset="0"/>
                <a:cs typeface="Avenir Book" charset="0"/>
              </a:rPr>
            </a:br>
            <a:r>
              <a:rPr lang="en-US" sz="1800" b="1" dirty="0">
                <a:latin typeface="Avenir Light"/>
                <a:ea typeface="Avenir Book" charset="0"/>
                <a:cs typeface="Avenir Book" charset="0"/>
              </a:rPr>
              <a:t>&amp; Repair</a:t>
            </a:r>
          </a:p>
          <a:p>
            <a:endParaRPr lang="en-US" b="1" dirty="0">
              <a:latin typeface="Avenir Light"/>
              <a:ea typeface="Avenir Book" charset="0"/>
              <a:cs typeface="Avenir Book" charset="0"/>
            </a:endParaRPr>
          </a:p>
        </p:txBody>
      </p:sp>
      <p:pic>
        <p:nvPicPr>
          <p:cNvPr id="8" name="Picture 7">
            <a:extLst>
              <a:ext uri="{FF2B5EF4-FFF2-40B4-BE49-F238E27FC236}">
                <a16:creationId xmlns:a16="http://schemas.microsoft.com/office/drawing/2014/main" id="{FEE7604E-2E1C-48B3-98F1-BBCE10E2D1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029" y="1752600"/>
            <a:ext cx="2861591" cy="2146193"/>
          </a:xfrm>
          <a:prstGeom prst="rect">
            <a:avLst/>
          </a:prstGeom>
          <a:ln>
            <a:noFill/>
          </a:ln>
          <a:effectLst/>
        </p:spPr>
      </p:pic>
      <p:pic>
        <p:nvPicPr>
          <p:cNvPr id="9" name="Picture 8">
            <a:extLst>
              <a:ext uri="{FF2B5EF4-FFF2-40B4-BE49-F238E27FC236}">
                <a16:creationId xmlns:a16="http://schemas.microsoft.com/office/drawing/2014/main" id="{7E68F8F1-4C49-4E72-A14D-5A97F64952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40910" y="1853884"/>
            <a:ext cx="2709755" cy="2032316"/>
          </a:xfrm>
          <a:prstGeom prst="rect">
            <a:avLst/>
          </a:prstGeom>
          <a:ln>
            <a:noFill/>
          </a:ln>
          <a:effectLst/>
        </p:spPr>
      </p:pic>
      <p:sp>
        <p:nvSpPr>
          <p:cNvPr id="10" name="Content Placeholder 1">
            <a:extLst>
              <a:ext uri="{FF2B5EF4-FFF2-40B4-BE49-F238E27FC236}">
                <a16:creationId xmlns:a16="http://schemas.microsoft.com/office/drawing/2014/main" id="{1DC73872-2E21-47DB-86C6-2CC0FC166EE6}"/>
              </a:ext>
            </a:extLst>
          </p:cNvPr>
          <p:cNvSpPr txBox="1">
            <a:spLocks/>
          </p:cNvSpPr>
          <p:nvPr/>
        </p:nvSpPr>
        <p:spPr>
          <a:xfrm>
            <a:off x="895879" y="4054075"/>
            <a:ext cx="2863426" cy="6306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004A8D"/>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solidFill>
                  <a:schemeClr val="tx1"/>
                </a:solidFill>
                <a:latin typeface="Avenir Light"/>
                <a:ea typeface="Avenir Book" charset="0"/>
                <a:cs typeface="Avenir Book" charset="0"/>
              </a:rPr>
              <a:t>Municipal Wastewater </a:t>
            </a:r>
            <a:br>
              <a:rPr lang="en-US" sz="1800" dirty="0">
                <a:solidFill>
                  <a:schemeClr val="tx1"/>
                </a:solidFill>
                <a:latin typeface="Avenir Light"/>
                <a:ea typeface="Avenir Book" charset="0"/>
                <a:cs typeface="Avenir Book" charset="0"/>
              </a:rPr>
            </a:br>
            <a:r>
              <a:rPr lang="en-US" sz="1800" dirty="0">
                <a:solidFill>
                  <a:schemeClr val="tx1"/>
                </a:solidFill>
                <a:latin typeface="Avenir Light"/>
                <a:ea typeface="Avenir Book" charset="0"/>
                <a:cs typeface="Avenir Book" charset="0"/>
              </a:rPr>
              <a:t>&amp; Odor Control</a:t>
            </a:r>
          </a:p>
        </p:txBody>
      </p:sp>
      <p:sp>
        <p:nvSpPr>
          <p:cNvPr id="11" name="Content Placeholder 2">
            <a:extLst>
              <a:ext uri="{FF2B5EF4-FFF2-40B4-BE49-F238E27FC236}">
                <a16:creationId xmlns:a16="http://schemas.microsoft.com/office/drawing/2014/main" id="{8F4669B1-1342-4636-A7A9-E1B949B864FC}"/>
              </a:ext>
            </a:extLst>
          </p:cNvPr>
          <p:cNvSpPr txBox="1">
            <a:spLocks/>
          </p:cNvSpPr>
          <p:nvPr/>
        </p:nvSpPr>
        <p:spPr>
          <a:xfrm>
            <a:off x="4495800" y="4054076"/>
            <a:ext cx="2626886" cy="6306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004A8D"/>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solidFill>
                  <a:schemeClr val="tx1"/>
                </a:solidFill>
                <a:latin typeface="Avenir Light"/>
                <a:ea typeface="Avenir Book" charset="0"/>
                <a:cs typeface="Avenir Book" charset="0"/>
              </a:rPr>
              <a:t>Structural Fabrication </a:t>
            </a:r>
            <a:br>
              <a:rPr lang="en-US" sz="1800" dirty="0">
                <a:solidFill>
                  <a:schemeClr val="tx1"/>
                </a:solidFill>
                <a:latin typeface="Avenir Light"/>
                <a:ea typeface="Avenir Book" charset="0"/>
                <a:cs typeface="Avenir Book" charset="0"/>
              </a:rPr>
            </a:br>
            <a:r>
              <a:rPr lang="en-US" sz="1800" dirty="0">
                <a:solidFill>
                  <a:schemeClr val="tx1"/>
                </a:solidFill>
                <a:latin typeface="Avenir Light"/>
                <a:ea typeface="Avenir Book" charset="0"/>
                <a:cs typeface="Avenir Book" charset="0"/>
              </a:rPr>
              <a:t>Services</a:t>
            </a:r>
          </a:p>
          <a:p>
            <a:endParaRPr lang="en-US" dirty="0">
              <a:solidFill>
                <a:schemeClr val="tx1"/>
              </a:solidFill>
              <a:latin typeface="Avenir Light"/>
              <a:ea typeface="Avenir Book" charset="0"/>
              <a:cs typeface="Avenir Book" charset="0"/>
            </a:endParaRPr>
          </a:p>
        </p:txBody>
      </p:sp>
      <p:pic>
        <p:nvPicPr>
          <p:cNvPr id="12" name="Picture 11">
            <a:extLst>
              <a:ext uri="{FF2B5EF4-FFF2-40B4-BE49-F238E27FC236}">
                <a16:creationId xmlns:a16="http://schemas.microsoft.com/office/drawing/2014/main" id="{4B330453-1C27-4BC9-87A5-71107059BF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6896" y="4673285"/>
            <a:ext cx="2709755" cy="2032315"/>
          </a:xfrm>
          <a:prstGeom prst="rect">
            <a:avLst/>
          </a:prstGeom>
          <a:ln>
            <a:noFill/>
          </a:ln>
          <a:effectLst/>
        </p:spPr>
      </p:pic>
      <p:pic>
        <p:nvPicPr>
          <p:cNvPr id="13" name="Picture 12">
            <a:extLst>
              <a:ext uri="{FF2B5EF4-FFF2-40B4-BE49-F238E27FC236}">
                <a16:creationId xmlns:a16="http://schemas.microsoft.com/office/drawing/2014/main" id="{1D49BA97-70D7-4815-B08A-9C746B49DCE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83665" y="4673285"/>
            <a:ext cx="2709755" cy="2032315"/>
          </a:xfrm>
          <a:prstGeom prst="rect">
            <a:avLst/>
          </a:prstGeom>
          <a:ln>
            <a:noFill/>
          </a:ln>
          <a:effectLst/>
        </p:spPr>
      </p:pic>
      <p:pic>
        <p:nvPicPr>
          <p:cNvPr id="3" name="Picture 2" descr="A room with a roof and a ladder&#10;&#10;Description automatically generated with medium confidence">
            <a:extLst>
              <a:ext uri="{FF2B5EF4-FFF2-40B4-BE49-F238E27FC236}">
                <a16:creationId xmlns:a16="http://schemas.microsoft.com/office/drawing/2014/main" id="{A781AE6F-4ED6-E2CC-6265-8D660F1E8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1967" y="1859625"/>
            <a:ext cx="2694445" cy="2020834"/>
          </a:xfrm>
          <a:prstGeom prst="rect">
            <a:avLst/>
          </a:prstGeom>
        </p:spPr>
      </p:pic>
      <p:sp>
        <p:nvSpPr>
          <p:cNvPr id="4" name="Content Placeholder 2">
            <a:extLst>
              <a:ext uri="{FF2B5EF4-FFF2-40B4-BE49-F238E27FC236}">
                <a16:creationId xmlns:a16="http://schemas.microsoft.com/office/drawing/2014/main" id="{32A937AE-D187-5049-46BB-797B8B093D7D}"/>
              </a:ext>
            </a:extLst>
          </p:cNvPr>
          <p:cNvSpPr txBox="1">
            <a:spLocks/>
          </p:cNvSpPr>
          <p:nvPr/>
        </p:nvSpPr>
        <p:spPr>
          <a:xfrm>
            <a:off x="7971967" y="1218281"/>
            <a:ext cx="2513012" cy="63069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rgbClr val="F47920"/>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rgbClr val="F47920"/>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rgbClr val="F47920"/>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800" b="1" dirty="0">
                <a:latin typeface="Avenir Light"/>
                <a:ea typeface="Avenir Book" charset="0"/>
                <a:cs typeface="Avenir Book" charset="0"/>
              </a:rPr>
              <a:t>Industrial Building Products</a:t>
            </a:r>
          </a:p>
          <a:p>
            <a:endParaRPr lang="en-US" b="1" dirty="0">
              <a:latin typeface="Avenir Light"/>
              <a:ea typeface="Avenir Book" charset="0"/>
              <a:cs typeface="Avenir Book" charset="0"/>
            </a:endParaRPr>
          </a:p>
        </p:txBody>
      </p:sp>
      <p:pic>
        <p:nvPicPr>
          <p:cNvPr id="15" name="Picture 14">
            <a:extLst>
              <a:ext uri="{FF2B5EF4-FFF2-40B4-BE49-F238E27FC236}">
                <a16:creationId xmlns:a16="http://schemas.microsoft.com/office/drawing/2014/main" id="{7953D79D-5BE4-3955-9407-FD0BBD608894}"/>
              </a:ext>
            </a:extLst>
          </p:cNvPr>
          <p:cNvPicPr>
            <a:picLocks noChangeAspect="1"/>
          </p:cNvPicPr>
          <p:nvPr/>
        </p:nvPicPr>
        <p:blipFill>
          <a:blip r:embed="rId8"/>
          <a:stretch>
            <a:fillRect/>
          </a:stretch>
        </p:blipFill>
        <p:spPr>
          <a:xfrm>
            <a:off x="7971967" y="4684766"/>
            <a:ext cx="2709755" cy="2029956"/>
          </a:xfrm>
          <a:prstGeom prst="rect">
            <a:avLst/>
          </a:prstGeom>
        </p:spPr>
      </p:pic>
      <p:sp>
        <p:nvSpPr>
          <p:cNvPr id="16" name="Content Placeholder 2">
            <a:extLst>
              <a:ext uri="{FF2B5EF4-FFF2-40B4-BE49-F238E27FC236}">
                <a16:creationId xmlns:a16="http://schemas.microsoft.com/office/drawing/2014/main" id="{4E131585-DF05-57B5-318A-C0FBF1BD211E}"/>
              </a:ext>
            </a:extLst>
          </p:cNvPr>
          <p:cNvSpPr txBox="1">
            <a:spLocks/>
          </p:cNvSpPr>
          <p:nvPr/>
        </p:nvSpPr>
        <p:spPr>
          <a:xfrm>
            <a:off x="7971967" y="4054075"/>
            <a:ext cx="2513012" cy="630691"/>
          </a:xfrm>
          <a:prstGeom prst="rect">
            <a:avLst/>
          </a:prstGeom>
        </p:spPr>
        <p:txBody>
          <a:bodyPr vert="horz" lIns="91440" tIns="45720" rIns="91440" bIns="45720" rtlCol="0">
            <a:normAutofit fontScale="92500"/>
          </a:bodyPr>
          <a:lstStyle>
            <a:lvl1pPr marL="223838" indent="-223838" algn="l" defTabSz="914400" rtl="0" eaLnBrk="1" latinLnBrk="0" hangingPunct="1">
              <a:lnSpc>
                <a:spcPct val="90000"/>
              </a:lnSpc>
              <a:spcBef>
                <a:spcPts val="1800"/>
              </a:spcBef>
              <a:buClr>
                <a:srgbClr val="F47920"/>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rgbClr val="F47920"/>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rgbClr val="F47920"/>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rgbClr val="F47920"/>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800" b="1" dirty="0">
                <a:latin typeface="Avenir Light"/>
                <a:ea typeface="Avenir Book" charset="0"/>
                <a:cs typeface="Avenir Book" charset="0"/>
              </a:rPr>
              <a:t>Industrial Cable Management Products</a:t>
            </a:r>
          </a:p>
          <a:p>
            <a:endParaRPr lang="en-US" b="1" dirty="0">
              <a:latin typeface="Avenir Light"/>
              <a:ea typeface="Avenir Book" charset="0"/>
              <a:cs typeface="Avenir Book" charset="0"/>
            </a:endParaRPr>
          </a:p>
        </p:txBody>
      </p:sp>
      <p:pic>
        <p:nvPicPr>
          <p:cNvPr id="17" name="Picture 16">
            <a:extLst>
              <a:ext uri="{FF2B5EF4-FFF2-40B4-BE49-F238E27FC236}">
                <a16:creationId xmlns:a16="http://schemas.microsoft.com/office/drawing/2014/main" id="{87E0706C-AADD-BD44-3954-528390F385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6844" y="573579"/>
            <a:ext cx="1006713" cy="265507"/>
          </a:xfrm>
          <a:prstGeom prst="rect">
            <a:avLst/>
          </a:prstGeom>
        </p:spPr>
      </p:pic>
    </p:spTree>
    <p:extLst>
      <p:ext uri="{BB962C8B-B14F-4D97-AF65-F5344CB8AC3E}">
        <p14:creationId xmlns:p14="http://schemas.microsoft.com/office/powerpoint/2010/main" val="103597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Logo&#10;&#10;Description automatically generated">
            <a:extLst>
              <a:ext uri="{FF2B5EF4-FFF2-40B4-BE49-F238E27FC236}">
                <a16:creationId xmlns:a16="http://schemas.microsoft.com/office/drawing/2014/main" id="{57F10027-6DB7-48AC-9487-CF3B028F3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0612" y="304800"/>
            <a:ext cx="637574" cy="630690"/>
          </a:xfrm>
          <a:prstGeom prst="rect">
            <a:avLst/>
          </a:prstGeom>
        </p:spPr>
      </p:pic>
      <p:pic>
        <p:nvPicPr>
          <p:cNvPr id="4" name="Picture 3">
            <a:extLst>
              <a:ext uri="{FF2B5EF4-FFF2-40B4-BE49-F238E27FC236}">
                <a16:creationId xmlns:a16="http://schemas.microsoft.com/office/drawing/2014/main" id="{F662BCD1-E2A8-4209-92BE-41D09EE07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71212" y="457200"/>
            <a:ext cx="834588" cy="15981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0337" y="1828800"/>
            <a:ext cx="3163323" cy="2103120"/>
          </a:xfrm>
          <a:prstGeom prst="rect">
            <a:avLst/>
          </a:prstGeom>
        </p:spPr>
      </p:pic>
      <p:pic>
        <p:nvPicPr>
          <p:cNvPr id="5" name="Picture 4">
            <a:extLst>
              <a:ext uri="{FF2B5EF4-FFF2-40B4-BE49-F238E27FC236}">
                <a16:creationId xmlns:a16="http://schemas.microsoft.com/office/drawing/2014/main" id="{F3E8E758-8277-B506-C73E-CA9E79EB1D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043351" y="733663"/>
            <a:ext cx="690309" cy="159814"/>
          </a:xfrm>
          <a:prstGeom prst="rect">
            <a:avLst/>
          </a:prstGeom>
        </p:spPr>
      </p:pic>
      <p:sp>
        <p:nvSpPr>
          <p:cNvPr id="8" name="Title 1">
            <a:extLst>
              <a:ext uri="{FF2B5EF4-FFF2-40B4-BE49-F238E27FC236}">
                <a16:creationId xmlns:a16="http://schemas.microsoft.com/office/drawing/2014/main" id="{7CB28F9E-0D65-8FF7-AC46-39435B7E70BA}"/>
              </a:ext>
            </a:extLst>
          </p:cNvPr>
          <p:cNvSpPr>
            <a:spLocks noGrp="1"/>
          </p:cNvSpPr>
          <p:nvPr>
            <p:ph type="title"/>
          </p:nvPr>
        </p:nvSpPr>
        <p:spPr>
          <a:xfrm>
            <a:off x="684212" y="381000"/>
            <a:ext cx="7696200" cy="630690"/>
          </a:xfrm>
        </p:spPr>
        <p:txBody>
          <a:bodyPr/>
          <a:lstStyle/>
          <a:p>
            <a:r>
              <a:rPr lang="en-US" dirty="0">
                <a:latin typeface="Avenir Light"/>
                <a:ea typeface="Avenir Book" charset="0"/>
                <a:cs typeface="Avenir Book" charset="0"/>
              </a:rPr>
              <a:t>UTILITY INFRASTRUCTURE</a:t>
            </a:r>
            <a:endParaRPr lang="en-US" sz="2400" dirty="0">
              <a:latin typeface="Avenir Light"/>
              <a:ea typeface="Avenir Book" charset="0"/>
              <a:cs typeface="Avenir Book" charset="0"/>
            </a:endParaRPr>
          </a:p>
        </p:txBody>
      </p:sp>
      <p:sp>
        <p:nvSpPr>
          <p:cNvPr id="9" name="TextBox 8">
            <a:extLst>
              <a:ext uri="{FF2B5EF4-FFF2-40B4-BE49-F238E27FC236}">
                <a16:creationId xmlns:a16="http://schemas.microsoft.com/office/drawing/2014/main" id="{D52E15C0-5F69-4CBE-4F66-70EF560133DB}"/>
              </a:ext>
            </a:extLst>
          </p:cNvPr>
          <p:cNvSpPr txBox="1"/>
          <p:nvPr/>
        </p:nvSpPr>
        <p:spPr>
          <a:xfrm>
            <a:off x="684212" y="1828800"/>
            <a:ext cx="7315200" cy="5324535"/>
          </a:xfrm>
          <a:prstGeom prst="rect">
            <a:avLst/>
          </a:prstGeom>
          <a:noFill/>
        </p:spPr>
        <p:txBody>
          <a:bodyPr wrap="square">
            <a:spAutoFit/>
          </a:bodyPr>
          <a:lstStyle/>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Distribution and Transmission Poles, </a:t>
            </a:r>
            <a:r>
              <a:rPr lang="en-US" sz="2000" dirty="0" err="1">
                <a:latin typeface="Avenir Light"/>
                <a:ea typeface="Avenir Book" charset="0"/>
                <a:cs typeface="Avenir Book" charset="0"/>
              </a:rPr>
              <a:t>Crossarms</a:t>
            </a:r>
            <a:r>
              <a:rPr lang="en-US" sz="2000" dirty="0">
                <a:latin typeface="Avenir Light"/>
                <a:ea typeface="Avenir Book" charset="0"/>
                <a:cs typeface="Avenir Book" charset="0"/>
              </a:rPr>
              <a:t>, X-braces, Davit Arms and Work Platforms </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StormStrong</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FireStrong™, </a:t>
            </a:r>
            <a:r>
              <a:rPr lang="en-US" sz="2000" dirty="0" err="1">
                <a:latin typeface="Avenir Light"/>
                <a:ea typeface="Avenir Book" charset="0"/>
                <a:cs typeface="Avenir Book" charset="0"/>
              </a:rPr>
              <a:t>PowerTrusion</a:t>
            </a:r>
            <a:endParaRPr lang="en-US" sz="2000" dirty="0">
              <a:latin typeface="Avenir Light"/>
              <a:ea typeface="Avenir Book" charset="0"/>
              <a:cs typeface="Avenir Book" charset="0"/>
            </a:endParaRP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Terry Shank</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Managers: </a:t>
            </a:r>
            <a:r>
              <a:rPr lang="en-US" sz="2000" dirty="0">
                <a:latin typeface="Avenir Light"/>
                <a:ea typeface="Avenir Book" charset="0"/>
                <a:cs typeface="Avenir Book" charset="0"/>
              </a:rPr>
              <a:t>Dustin Troutman, Flavio Ortiz</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Engineering Project Manager for projects primarily coming out of CP: </a:t>
            </a:r>
            <a:r>
              <a:rPr lang="en-US" sz="2000" dirty="0">
                <a:latin typeface="Avenir Light"/>
                <a:ea typeface="Avenir Book" charset="0"/>
                <a:cs typeface="Avenir Book" charset="0"/>
              </a:rPr>
              <a:t>Shane Felix</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OEM projects primarily coming out of EC: </a:t>
            </a:r>
            <a:r>
              <a:rPr lang="en-US" sz="2000" dirty="0">
                <a:latin typeface="Avenir Light"/>
                <a:ea typeface="Avenir Book" charset="0"/>
                <a:cs typeface="Avenir Book" charset="0"/>
              </a:rPr>
              <a:t>Flavio Ortiz</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a:latin typeface="Avenir Light"/>
                <a:ea typeface="Avenir Book" charset="0"/>
                <a:cs typeface="Avenir Book" charset="0"/>
              </a:rPr>
              <a:t>Shane Felix</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Terry Shank, UAI, PPR</a:t>
            </a:r>
            <a:r>
              <a:rPr lang="en-US" sz="2000" dirty="0">
                <a:solidFill>
                  <a:srgbClr val="FF0000"/>
                </a:solidFill>
                <a:latin typeface="Avenir Light"/>
                <a:ea typeface="Avenir Book" charset="0"/>
                <a:cs typeface="Avenir Book" charset="0"/>
              </a:rPr>
              <a:t>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Inside Sales Support: </a:t>
            </a:r>
            <a:r>
              <a:rPr lang="en-US" sz="2000" dirty="0">
                <a:latin typeface="Avenir Light"/>
                <a:ea typeface="Avenir Book" charset="0"/>
                <a:cs typeface="Avenir Book" charset="0"/>
              </a:rPr>
              <a:t>Conner Lazorka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a:t>
            </a:r>
            <a:r>
              <a:rPr lang="en-US" sz="2000" dirty="0">
                <a:latin typeface="Avenir Light"/>
                <a:ea typeface="Avenir Book" charset="0"/>
                <a:cs typeface="Avenir Book" charset="0"/>
              </a:rPr>
              <a:t> 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a:p>
            <a:pPr marL="342900" indent="-342900">
              <a:buClr>
                <a:srgbClr val="F47920"/>
              </a:buClr>
              <a:buFont typeface="Arial" panose="020B0604020202020204" pitchFamily="34" charset="0"/>
              <a:buChar char="•"/>
            </a:pPr>
            <a:endParaRPr lang="en-US" sz="2000" dirty="0">
              <a:latin typeface="Avenir Light"/>
              <a:ea typeface="Avenir Book" charset="0"/>
              <a:cs typeface="Avenir Book" charset="0"/>
            </a:endParaRPr>
          </a:p>
        </p:txBody>
      </p:sp>
      <p:pic>
        <p:nvPicPr>
          <p:cNvPr id="2" name="Picture 1">
            <a:extLst>
              <a:ext uri="{FF2B5EF4-FFF2-40B4-BE49-F238E27FC236}">
                <a16:creationId xmlns:a16="http://schemas.microsoft.com/office/drawing/2014/main" id="{C25C5E39-7D9B-DC52-C6A6-8ECC808D9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9163" y="637680"/>
            <a:ext cx="1006713" cy="265507"/>
          </a:xfrm>
          <a:prstGeom prst="rect">
            <a:avLst/>
          </a:prstGeom>
        </p:spPr>
      </p:pic>
      <p:pic>
        <p:nvPicPr>
          <p:cNvPr id="7" name="Picture 6" descr="A picture containing sky, tree, outdoor, plant&#10;&#10;Description automatically generated">
            <a:extLst>
              <a:ext uri="{FF2B5EF4-FFF2-40B4-BE49-F238E27FC236}">
                <a16:creationId xmlns:a16="http://schemas.microsoft.com/office/drawing/2014/main" id="{8CC0612F-56CD-1D49-4E5F-21F8CA748F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4091" y="4114800"/>
            <a:ext cx="3181856" cy="2362200"/>
          </a:xfrm>
          <a:prstGeom prst="rect">
            <a:avLst/>
          </a:prstGeom>
        </p:spPr>
      </p:pic>
    </p:spTree>
    <p:extLst>
      <p:ext uri="{BB962C8B-B14F-4D97-AF65-F5344CB8AC3E}">
        <p14:creationId xmlns:p14="http://schemas.microsoft.com/office/powerpoint/2010/main" val="32474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1812" y="1731510"/>
            <a:ext cx="9144001" cy="4648200"/>
          </a:xfrm>
        </p:spPr>
        <p:txBody>
          <a:bodyPr>
            <a:normAutofit fontScale="92500" lnSpcReduction="10000"/>
          </a:bodyPr>
          <a:lstStyle/>
          <a:p>
            <a:pPr>
              <a:lnSpc>
                <a:spcPct val="120000"/>
              </a:lnSpc>
            </a:pPr>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Pipe piles, sheet piles, </a:t>
            </a:r>
            <a:r>
              <a:rPr lang="en-US" sz="2000" dirty="0" err="1">
                <a:latin typeface="Avenir Light"/>
                <a:ea typeface="Avenir Book" charset="0"/>
                <a:cs typeface="Avenir Book" charset="0"/>
              </a:rPr>
              <a:t>wales</a:t>
            </a:r>
            <a:r>
              <a:rPr lang="en-US" sz="2000" dirty="0">
                <a:latin typeface="Avenir Light"/>
                <a:ea typeface="Avenir Book" charset="0"/>
                <a:cs typeface="Avenir Book" charset="0"/>
              </a:rPr>
              <a:t>, log, ship and sub camels, fender systems, guide walls, dolphins and specialty applications</a:t>
            </a:r>
            <a:br>
              <a:rPr lang="en-US" sz="2000" dirty="0">
                <a:latin typeface="Avenir Light"/>
                <a:ea typeface="Avenir Book" charset="0"/>
                <a:cs typeface="Avenir Book" charset="0"/>
              </a:rPr>
            </a:br>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StormStrong</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SuperPile</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SuperLoc</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Harborpile</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HarborCamel</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FiberPile</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FiberWale</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FiberGuard</a:t>
            </a:r>
            <a:endParaRPr lang="en-US" sz="2000" dirty="0">
              <a:latin typeface="Avenir Light"/>
              <a:ea typeface="Avenir Book" charset="0"/>
              <a:cs typeface="Avenir Book" charset="0"/>
            </a:endParaRPr>
          </a:p>
          <a:p>
            <a:endParaRPr lang="en-US" sz="2000" dirty="0">
              <a:latin typeface="Avenir Light"/>
              <a:ea typeface="Avenir Book" charset="0"/>
              <a:cs typeface="Avenir Book" charset="0"/>
            </a:endParaRP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Corey Sechler</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Product Managers: </a:t>
            </a:r>
            <a:r>
              <a:rPr lang="en-US" sz="2000" dirty="0">
                <a:latin typeface="Avenir Light"/>
                <a:ea typeface="Avenir Book" charset="0"/>
                <a:cs typeface="Avenir Book" charset="0"/>
              </a:rPr>
              <a:t>Josh Driver (CA), Jordan Couture (KW), Dustin Troutman (CP)</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Project Manager for projects primarily coming out of AB: </a:t>
            </a:r>
            <a:r>
              <a:rPr lang="en-US" sz="2000" dirty="0">
                <a:latin typeface="Avenir Light"/>
                <a:ea typeface="Avenir Book" charset="0"/>
                <a:cs typeface="Avenir Book" charset="0"/>
              </a:rPr>
              <a:t>Andrew Swindell</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Project Manager for projects primarily coming out of Dayton: </a:t>
            </a:r>
            <a:r>
              <a:rPr lang="en-US" sz="2000" dirty="0">
                <a:latin typeface="Avenir Light"/>
                <a:ea typeface="Avenir Book" charset="0"/>
                <a:cs typeface="Avenir Book" charset="0"/>
              </a:rPr>
              <a:t>Josh Driver </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Project Manager for projects primarily coming out of Augusta: </a:t>
            </a:r>
            <a:r>
              <a:rPr lang="en-US" sz="2000" dirty="0">
                <a:latin typeface="Avenir Light"/>
                <a:ea typeface="Avenir Book" charset="0"/>
                <a:cs typeface="Avenir Book" charset="0"/>
              </a:rPr>
              <a:t>Jordan Couture </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Prod Dev / Sales Engineering Support: </a:t>
            </a:r>
            <a:r>
              <a:rPr lang="en-US" sz="2000" dirty="0">
                <a:latin typeface="Avenir Light"/>
                <a:ea typeface="Avenir Book" charset="0"/>
                <a:cs typeface="Avenir Book" charset="0"/>
              </a:rPr>
              <a:t>Andrew Loff, Josh Driver, Jeremy Mostoller</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Coastline (Steve), Schrader, Direct</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 </a:t>
            </a:r>
          </a:p>
          <a:p>
            <a:pPr marL="285750" indent="-285750">
              <a:lnSpc>
                <a:spcPct val="100000"/>
              </a:lnSpc>
              <a:spcBef>
                <a:spcPts val="0"/>
              </a:spcBef>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sp>
        <p:nvSpPr>
          <p:cNvPr id="17" name="Title 12">
            <a:extLst>
              <a:ext uri="{FF2B5EF4-FFF2-40B4-BE49-F238E27FC236}">
                <a16:creationId xmlns:a16="http://schemas.microsoft.com/office/drawing/2014/main" id="{BB9D251F-2D55-4743-89FD-8369668C0D97}"/>
              </a:ext>
            </a:extLst>
          </p:cNvPr>
          <p:cNvSpPr>
            <a:spLocks noGrp="1"/>
          </p:cNvSpPr>
          <p:nvPr>
            <p:ph type="title"/>
          </p:nvPr>
        </p:nvSpPr>
        <p:spPr>
          <a:xfrm>
            <a:off x="531812" y="449562"/>
            <a:ext cx="9144001" cy="513092"/>
          </a:xfrm>
        </p:spPr>
        <p:txBody>
          <a:bodyPr/>
          <a:lstStyle/>
          <a:p>
            <a:r>
              <a:rPr lang="en-US" sz="3200" dirty="0">
                <a:latin typeface="Avenir Light"/>
                <a:ea typeface="Avenir Book" charset="0"/>
                <a:cs typeface="Avenir Book" charset="0"/>
              </a:rPr>
              <a:t>WATERFRONT INFRASTRUCTURE</a:t>
            </a:r>
            <a:endParaRPr lang="en-US" sz="3200" dirty="0">
              <a:latin typeface="Avenir Book" charset="0"/>
              <a:ea typeface="Avenir Book" charset="0"/>
              <a:cs typeface="Avenir Book" charset="0"/>
            </a:endParaRPr>
          </a:p>
        </p:txBody>
      </p:sp>
      <p:pic>
        <p:nvPicPr>
          <p:cNvPr id="9" name="Picture 8" descr="Logo&#10;&#10;Description automatically generated">
            <a:extLst>
              <a:ext uri="{FF2B5EF4-FFF2-40B4-BE49-F238E27FC236}">
                <a16:creationId xmlns:a16="http://schemas.microsoft.com/office/drawing/2014/main" id="{4F0B1F4B-9445-4BA6-8D57-2759962135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10" name="Picture 9">
            <a:extLst>
              <a:ext uri="{FF2B5EF4-FFF2-40B4-BE49-F238E27FC236}">
                <a16:creationId xmlns:a16="http://schemas.microsoft.com/office/drawing/2014/main" id="{54FF1EFD-4FE5-4F6A-841C-753D3323DA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1" name="Picture 10">
            <a:extLst>
              <a:ext uri="{FF2B5EF4-FFF2-40B4-BE49-F238E27FC236}">
                <a16:creationId xmlns:a16="http://schemas.microsoft.com/office/drawing/2014/main" id="{940E0D5A-D42A-4EA0-87CB-E1E4D0D371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7430" y="1828800"/>
            <a:ext cx="2005707" cy="2498500"/>
          </a:xfrm>
          <a:prstGeom prst="rect">
            <a:avLst/>
          </a:prstGeom>
        </p:spPr>
      </p:pic>
    </p:spTree>
    <p:extLst>
      <p:ext uri="{BB962C8B-B14F-4D97-AF65-F5344CB8AC3E}">
        <p14:creationId xmlns:p14="http://schemas.microsoft.com/office/powerpoint/2010/main" val="60701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6629400" cy="990600"/>
          </a:xfrm>
        </p:spPr>
        <p:txBody>
          <a:bodyPr/>
          <a:lstStyle/>
          <a:p>
            <a:r>
              <a:rPr lang="en-US" sz="3200" dirty="0">
                <a:latin typeface="Avenir Light"/>
                <a:ea typeface="Avenir Book" charset="0"/>
                <a:cs typeface="Avenir Book" charset="0"/>
              </a:rPr>
              <a:t>CUSTOM MOLDING </a:t>
            </a:r>
            <a:br>
              <a:rPr lang="en-US" sz="3200" dirty="0">
                <a:latin typeface="Avenir Light"/>
                <a:ea typeface="Avenir Book" charset="0"/>
                <a:cs typeface="Avenir Book" charset="0"/>
              </a:rPr>
            </a:br>
            <a:r>
              <a:rPr lang="en-US" sz="3200" dirty="0">
                <a:latin typeface="Avenir Light"/>
                <a:ea typeface="Avenir Book" charset="0"/>
                <a:cs typeface="Avenir Book" charset="0"/>
              </a:rPr>
              <a:t>(OEM INFUSED OR WOUND)</a:t>
            </a:r>
            <a:endParaRPr lang="en-US" sz="3200" dirty="0">
              <a:latin typeface="Avenir Book" charset="0"/>
              <a:ea typeface="Avenir Book" charset="0"/>
              <a:cs typeface="Avenir Book" charset="0"/>
            </a:endParaRPr>
          </a:p>
        </p:txBody>
      </p:sp>
      <p:sp>
        <p:nvSpPr>
          <p:cNvPr id="28" name="TextBox 27">
            <a:extLst>
              <a:ext uri="{FF2B5EF4-FFF2-40B4-BE49-F238E27FC236}">
                <a16:creationId xmlns:a16="http://schemas.microsoft.com/office/drawing/2014/main" id="{AB51A01A-47AD-4B17-982D-E4BEEC4A30DD}"/>
              </a:ext>
            </a:extLst>
          </p:cNvPr>
          <p:cNvSpPr txBox="1"/>
          <p:nvPr/>
        </p:nvSpPr>
        <p:spPr>
          <a:xfrm>
            <a:off x="684212" y="1554301"/>
            <a:ext cx="8077200" cy="3785652"/>
          </a:xfrm>
          <a:prstGeom prst="rect">
            <a:avLst/>
          </a:prstGeom>
          <a:noFill/>
        </p:spPr>
        <p:txBody>
          <a:bodyPr wrap="square">
            <a:spAutoFit/>
          </a:bodyPr>
          <a:lstStyle/>
          <a:p>
            <a:r>
              <a:rPr lang="en-US" sz="2000" b="1" dirty="0">
                <a:latin typeface="Avenir Light"/>
                <a:ea typeface="Avenir Book" charset="0"/>
                <a:cs typeface="Avenir Book" charset="0"/>
              </a:rPr>
              <a:t>Products: Containers, Crane Pads, and Wastewater Covers…</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No brand names</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Jeff </a:t>
            </a:r>
            <a:r>
              <a:rPr lang="en-US" sz="2000" dirty="0" err="1">
                <a:latin typeface="Avenir Light"/>
                <a:ea typeface="Avenir Book" charset="0"/>
                <a:cs typeface="Avenir Book" charset="0"/>
              </a:rPr>
              <a:t>Wollet</a:t>
            </a:r>
            <a:r>
              <a:rPr lang="en-US" sz="2000" dirty="0">
                <a:latin typeface="Avenir Light"/>
                <a:ea typeface="Avenir Book" charset="0"/>
                <a:cs typeface="Avenir Book" charset="0"/>
              </a:rPr>
              <a:t> (CA)</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a:latin typeface="Avenir Light"/>
                <a:ea typeface="Avenir Book" charset="0"/>
                <a:cs typeface="Avenir Book" charset="0"/>
              </a:rPr>
              <a:t>Lynn </a:t>
            </a:r>
            <a:r>
              <a:rPr lang="en-US" sz="2000" dirty="0" err="1">
                <a:latin typeface="Avenir Light"/>
                <a:ea typeface="Avenir Book" charset="0"/>
                <a:cs typeface="Avenir Book" charset="0"/>
              </a:rPr>
              <a:t>Derouen</a:t>
            </a:r>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Engineering Project Manager: </a:t>
            </a:r>
            <a:r>
              <a:rPr lang="en-US" sz="2000" dirty="0">
                <a:latin typeface="Avenir Light"/>
                <a:ea typeface="Avenir Book" charset="0"/>
                <a:cs typeface="Avenir Book" charset="0"/>
              </a:rPr>
              <a:t>Paul Dumoulin, Jordan Couture</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a:latin typeface="Avenir Light"/>
                <a:ea typeface="Avenir Book" charset="0"/>
                <a:cs typeface="Avenir Book" charset="0"/>
              </a:rPr>
              <a:t>Adam Rose, Alex Thibodeau</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Jeff </a:t>
            </a:r>
            <a:r>
              <a:rPr lang="en-US" sz="2000" dirty="0" err="1">
                <a:latin typeface="Avenir Light"/>
                <a:ea typeface="Avenir Book" charset="0"/>
                <a:cs typeface="Avenir Book" charset="0"/>
              </a:rPr>
              <a:t>Wollet</a:t>
            </a:r>
            <a:r>
              <a:rPr lang="en-US" sz="2000" dirty="0">
                <a:latin typeface="Avenir Light"/>
                <a:ea typeface="Avenir Book" charset="0"/>
                <a:cs typeface="Avenir Book" charset="0"/>
              </a:rPr>
              <a:t> (CA)</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a:p>
            <a:pPr>
              <a:buClr>
                <a:srgbClr val="F47920"/>
              </a:buClr>
            </a:pPr>
            <a:r>
              <a:rPr lang="en-US" sz="1400" dirty="0">
                <a:latin typeface="Avenir Light"/>
                <a:ea typeface="Avenir Book" charset="0"/>
                <a:cs typeface="Avenir Book" charset="0"/>
              </a:rPr>
              <a:t>(Note: Intercompany Products like TT Shrouds are House Accounts</a:t>
            </a:r>
            <a:r>
              <a:rPr lang="en-US" sz="2000" dirty="0">
                <a:latin typeface="Avenir Light"/>
                <a:ea typeface="Avenir Book" charset="0"/>
                <a:cs typeface="Avenir Book" charset="0"/>
              </a:rPr>
              <a:t>)</a:t>
            </a:r>
          </a:p>
        </p:txBody>
      </p:sp>
      <p:pic>
        <p:nvPicPr>
          <p:cNvPr id="9" name="Picture 8">
            <a:extLst>
              <a:ext uri="{FF2B5EF4-FFF2-40B4-BE49-F238E27FC236}">
                <a16:creationId xmlns:a16="http://schemas.microsoft.com/office/drawing/2014/main" id="{FA2D53D2-C567-4FDB-8BBB-11D1781294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0" name="Picture 9">
            <a:extLst>
              <a:ext uri="{FF2B5EF4-FFF2-40B4-BE49-F238E27FC236}">
                <a16:creationId xmlns:a16="http://schemas.microsoft.com/office/drawing/2014/main" id="{39AB6D4F-5794-4502-B09A-603DA87DD6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11" name="Picture 10">
            <a:extLst>
              <a:ext uri="{FF2B5EF4-FFF2-40B4-BE49-F238E27FC236}">
                <a16:creationId xmlns:a16="http://schemas.microsoft.com/office/drawing/2014/main" id="{2D92A83E-6A2B-4C54-A478-C755CE9E2D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63917" y="1560563"/>
            <a:ext cx="2929220" cy="2196915"/>
          </a:xfrm>
          <a:prstGeom prst="rect">
            <a:avLst/>
          </a:prstGeom>
          <a:ln>
            <a:noFill/>
          </a:ln>
          <a:effectLst/>
        </p:spPr>
      </p:pic>
      <p:pic>
        <p:nvPicPr>
          <p:cNvPr id="2050" name="Picture 2" descr="rowing-kenway-custom-manufacturing_e">
            <a:extLst>
              <a:ext uri="{FF2B5EF4-FFF2-40B4-BE49-F238E27FC236}">
                <a16:creationId xmlns:a16="http://schemas.microsoft.com/office/drawing/2014/main" id="{2A4DBEC4-036D-4333-888B-785BF42F2C5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2210" y="3961931"/>
            <a:ext cx="1879400" cy="189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725A31-A1B1-00B1-E801-D2D95A966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008" y="522122"/>
            <a:ext cx="1006713" cy="265507"/>
          </a:xfrm>
          <a:prstGeom prst="rect">
            <a:avLst/>
          </a:prstGeom>
        </p:spPr>
      </p:pic>
    </p:spTree>
    <p:extLst>
      <p:ext uri="{BB962C8B-B14F-4D97-AF65-F5344CB8AC3E}">
        <p14:creationId xmlns:p14="http://schemas.microsoft.com/office/powerpoint/2010/main" val="27731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9982200" cy="622903"/>
          </a:xfrm>
        </p:spPr>
        <p:txBody>
          <a:bodyPr/>
          <a:lstStyle/>
          <a:p>
            <a:r>
              <a:rPr lang="en-US" sz="3200" dirty="0">
                <a:latin typeface="Avenir Light"/>
                <a:ea typeface="Avenir Book" charset="0"/>
                <a:cs typeface="Avenir Book" charset="0"/>
              </a:rPr>
              <a:t>FIELD SERVICES </a:t>
            </a:r>
            <a:endParaRPr lang="en-US" sz="3200" dirty="0">
              <a:latin typeface="Avenir Book" charset="0"/>
              <a:ea typeface="Avenir Book" charset="0"/>
              <a:cs typeface="Avenir Book" charset="0"/>
            </a:endParaRPr>
          </a:p>
        </p:txBody>
      </p:sp>
      <p:sp>
        <p:nvSpPr>
          <p:cNvPr id="28" name="TextBox 27">
            <a:extLst>
              <a:ext uri="{FF2B5EF4-FFF2-40B4-BE49-F238E27FC236}">
                <a16:creationId xmlns:a16="http://schemas.microsoft.com/office/drawing/2014/main" id="{AB51A01A-47AD-4B17-982D-E4BEEC4A30DD}"/>
              </a:ext>
            </a:extLst>
          </p:cNvPr>
          <p:cNvSpPr txBox="1"/>
          <p:nvPr/>
        </p:nvSpPr>
        <p:spPr>
          <a:xfrm>
            <a:off x="684213" y="1700766"/>
            <a:ext cx="8229600" cy="4955203"/>
          </a:xfrm>
          <a:prstGeom prst="rect">
            <a:avLst/>
          </a:prstGeom>
          <a:noFill/>
        </p:spPr>
        <p:txBody>
          <a:bodyPr wrap="square">
            <a:spAutoFit/>
          </a:bodyPr>
          <a:lstStyle/>
          <a:p>
            <a:r>
              <a:rPr lang="en-US" sz="2000" b="1" dirty="0">
                <a:latin typeface="Avenir Light"/>
                <a:ea typeface="Avenir Book" charset="0"/>
                <a:cs typeface="Avenir Book" charset="0"/>
              </a:rPr>
              <a:t>Services: </a:t>
            </a:r>
            <a:r>
              <a:rPr lang="en-US" sz="2000" dirty="0">
                <a:latin typeface="Avenir Light"/>
                <a:ea typeface="Avenir Book" charset="0"/>
                <a:cs typeface="Avenir Book" charset="0"/>
              </a:rPr>
              <a:t>Tank &amp; Pipe Installation and Repair Services, Vent Stacks Services, Tank Lining Repair, Equipment Repair, Tank &amp; Tower Installation, Water &amp; Wastewater Treatment Products Installation, Military Equipment Repair, Infrastructure Repair, Concrete specialized coatings, Trench Covers and Relines</a:t>
            </a:r>
            <a:endParaRPr lang="en-US" sz="2000" b="1" dirty="0">
              <a:latin typeface="Avenir Light"/>
              <a:ea typeface="Avenir Book" charset="0"/>
              <a:cs typeface="Avenir Book" charset="0"/>
            </a:endParaRP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Kenway Field Services, Enduro Field Services</a:t>
            </a:r>
          </a:p>
          <a:p>
            <a:r>
              <a:rPr lang="en-US" sz="1600" dirty="0">
                <a:latin typeface="Avenir Light"/>
                <a:ea typeface="Avenir Book" charset="0"/>
                <a:cs typeface="Avenir Book" charset="0"/>
              </a:rPr>
              <a:t>(Note: Pulp and Paper accounts stay house accounts with Kenway)</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Jeff </a:t>
            </a:r>
            <a:r>
              <a:rPr lang="en-US" sz="2000" dirty="0" err="1">
                <a:latin typeface="Avenir Light"/>
                <a:ea typeface="Avenir Book" charset="0"/>
                <a:cs typeface="Avenir Book" charset="0"/>
              </a:rPr>
              <a:t>Wollet</a:t>
            </a:r>
            <a:r>
              <a:rPr lang="en-US" sz="2000" dirty="0">
                <a:latin typeface="Avenir Light"/>
                <a:ea typeface="Avenir Book" charset="0"/>
                <a:cs typeface="Avenir Book" charset="0"/>
              </a:rPr>
              <a:t> (KW), Marilee Coleman (EC)</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a:latin typeface="Avenir Light"/>
                <a:ea typeface="Avenir Book" charset="0"/>
                <a:cs typeface="Avenir Book" charset="0"/>
              </a:rPr>
              <a:t>Alex Thibodeau</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a:t>
            </a:r>
            <a:r>
              <a:rPr lang="en-US" sz="2000" dirty="0">
                <a:latin typeface="Avenir Light"/>
                <a:ea typeface="Avenir Book" charset="0"/>
                <a:cs typeface="Avenir Book" charset="0"/>
              </a:rPr>
              <a:t>Paul Dumoulin, Jordan Couture, Andy Fisher (EC-Freeport), Brian Haygood (EC-W&amp;WW)</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a:latin typeface="Avenir Light"/>
                <a:ea typeface="Avenir Book" charset="0"/>
                <a:cs typeface="Avenir Book" charset="0"/>
              </a:rPr>
              <a:t>Alex Thibodeau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p>
          <a:p>
            <a:pPr>
              <a:buClr>
                <a:srgbClr val="F47920"/>
              </a:buClr>
            </a:pPr>
            <a:r>
              <a:rPr lang="en-US" sz="2000" b="1" dirty="0">
                <a:latin typeface="Avenir Light"/>
                <a:ea typeface="Avenir Book" charset="0"/>
                <a:cs typeface="Avenir Book" charset="0"/>
              </a:rPr>
              <a:t>	</a:t>
            </a:r>
            <a:r>
              <a:rPr lang="en-US" sz="2000" dirty="0">
                <a:latin typeface="Avenir Light"/>
                <a:ea typeface="Avenir Book" charset="0"/>
                <a:cs typeface="Avenir Book" charset="0"/>
              </a:rPr>
              <a:t>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Weyant &gt;$300K</a:t>
            </a:r>
          </a:p>
        </p:txBody>
      </p:sp>
      <p:pic>
        <p:nvPicPr>
          <p:cNvPr id="9" name="Picture 8">
            <a:extLst>
              <a:ext uri="{FF2B5EF4-FFF2-40B4-BE49-F238E27FC236}">
                <a16:creationId xmlns:a16="http://schemas.microsoft.com/office/drawing/2014/main" id="{FA2D53D2-C567-4FDB-8BBB-11D1781294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0" name="Picture 9">
            <a:extLst>
              <a:ext uri="{FF2B5EF4-FFF2-40B4-BE49-F238E27FC236}">
                <a16:creationId xmlns:a16="http://schemas.microsoft.com/office/drawing/2014/main" id="{39AB6D4F-5794-4502-B09A-603DA87DD6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1026" name="Picture 2" descr="undefined">
            <a:extLst>
              <a:ext uri="{FF2B5EF4-FFF2-40B4-BE49-F238E27FC236}">
                <a16:creationId xmlns:a16="http://schemas.microsoft.com/office/drawing/2014/main" id="{14C31880-E41A-4636-B5C9-F7C6EBBCAB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47211" y="1828800"/>
            <a:ext cx="2345925" cy="22626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18F5F26-6152-6991-201C-B42F86D84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008" y="522122"/>
            <a:ext cx="1006713" cy="265507"/>
          </a:xfrm>
          <a:prstGeom prst="rect">
            <a:avLst/>
          </a:prstGeom>
        </p:spPr>
      </p:pic>
      <p:pic>
        <p:nvPicPr>
          <p:cNvPr id="7" name="Picture 6" descr="A white concrete structure with green wires&#10;&#10;Description automatically generated with medium confidence">
            <a:extLst>
              <a:ext uri="{FF2B5EF4-FFF2-40B4-BE49-F238E27FC236}">
                <a16:creationId xmlns:a16="http://schemas.microsoft.com/office/drawing/2014/main" id="{E1747D32-502D-86D2-4184-D124AE87FF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7211" y="4343400"/>
            <a:ext cx="2345925" cy="1757753"/>
          </a:xfrm>
          <a:prstGeom prst="rect">
            <a:avLst/>
          </a:prstGeom>
        </p:spPr>
      </p:pic>
    </p:spTree>
    <p:extLst>
      <p:ext uri="{BB962C8B-B14F-4D97-AF65-F5344CB8AC3E}">
        <p14:creationId xmlns:p14="http://schemas.microsoft.com/office/powerpoint/2010/main" val="9717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36110"/>
            <a:ext cx="7848600" cy="935490"/>
          </a:xfrm>
        </p:spPr>
        <p:txBody>
          <a:bodyPr/>
          <a:lstStyle/>
          <a:p>
            <a:r>
              <a:rPr lang="en-US" sz="3200" dirty="0">
                <a:latin typeface="Avenir Light"/>
              </a:rPr>
              <a:t>OEM &amp; CUSTOM PULTRUDED PROFILES, FABRICATED SYSTEMS</a:t>
            </a:r>
            <a:endParaRPr lang="en-US" sz="3200" dirty="0"/>
          </a:p>
        </p:txBody>
      </p:sp>
      <p:sp>
        <p:nvSpPr>
          <p:cNvPr id="28" name="TextBox 27">
            <a:extLst>
              <a:ext uri="{FF2B5EF4-FFF2-40B4-BE49-F238E27FC236}">
                <a16:creationId xmlns:a16="http://schemas.microsoft.com/office/drawing/2014/main" id="{AB51A01A-47AD-4B17-982D-E4BEEC4A30DD}"/>
              </a:ext>
            </a:extLst>
          </p:cNvPr>
          <p:cNvSpPr txBox="1"/>
          <p:nvPr/>
        </p:nvSpPr>
        <p:spPr>
          <a:xfrm>
            <a:off x="684212" y="1836770"/>
            <a:ext cx="9067799" cy="4401205"/>
          </a:xfrm>
          <a:prstGeom prst="rect">
            <a:avLst/>
          </a:prstGeom>
          <a:noFill/>
        </p:spPr>
        <p:txBody>
          <a:bodyPr wrap="square">
            <a:spAutoFit/>
          </a:bodyPr>
          <a:lstStyle/>
          <a:p>
            <a:r>
              <a:rPr lang="en-US" sz="2000" b="1" dirty="0">
                <a:latin typeface="Avenir Light"/>
              </a:rPr>
              <a:t>Products: </a:t>
            </a:r>
            <a:r>
              <a:rPr lang="en-US" sz="2000" dirty="0">
                <a:latin typeface="Avenir Light"/>
              </a:rPr>
              <a:t>Custom profiles, polyurethane resin </a:t>
            </a:r>
            <a:r>
              <a:rPr lang="en-US" sz="2000" dirty="0" err="1">
                <a:latin typeface="Avenir Light"/>
              </a:rPr>
              <a:t>pultrusions</a:t>
            </a:r>
            <a:r>
              <a:rPr lang="en-US" sz="2000" dirty="0">
                <a:latin typeface="Avenir Light"/>
              </a:rPr>
              <a:t>, custom fabricated assemblies e.g. BAC, HWB and KOCH</a:t>
            </a:r>
          </a:p>
          <a:p>
            <a:r>
              <a:rPr lang="en-US" sz="2000" b="1" dirty="0">
                <a:latin typeface="Avenir Light"/>
              </a:rPr>
              <a:t>Brands: </a:t>
            </a:r>
            <a:r>
              <a:rPr lang="en-US" sz="2000" dirty="0" err="1">
                <a:latin typeface="Avenir Light"/>
              </a:rPr>
              <a:t>Pultex</a:t>
            </a:r>
            <a:r>
              <a:rPr lang="en-US" sz="2000" dirty="0">
                <a:latin typeface="Avenir Light"/>
              </a:rPr>
              <a:t>®, </a:t>
            </a:r>
            <a:r>
              <a:rPr lang="en-US" sz="2000" dirty="0" err="1">
                <a:latin typeface="Avenir Light"/>
              </a:rPr>
              <a:t>SuperStructural</a:t>
            </a:r>
            <a:r>
              <a:rPr lang="en-US" sz="2000" dirty="0">
                <a:latin typeface="Avenir Light"/>
              </a:rPr>
              <a:t>, </a:t>
            </a:r>
            <a:r>
              <a:rPr lang="en-US" sz="2000" dirty="0" err="1">
                <a:latin typeface="Avenir Light"/>
              </a:rPr>
              <a:t>SuperGrate</a:t>
            </a:r>
            <a:r>
              <a:rPr lang="en-US" sz="2000" dirty="0">
                <a:latin typeface="Avenir Light"/>
              </a:rPr>
              <a:t>®, Heavy Duty Plank, </a:t>
            </a:r>
            <a:r>
              <a:rPr lang="en-US" sz="2000" dirty="0" err="1">
                <a:latin typeface="Avenir Light"/>
              </a:rPr>
              <a:t>SuperPlank</a:t>
            </a:r>
            <a:r>
              <a:rPr lang="en-US" sz="2000" dirty="0">
                <a:latin typeface="Avenir Light"/>
              </a:rPr>
              <a:t>®, </a:t>
            </a:r>
            <a:r>
              <a:rPr lang="en-US" sz="2000" dirty="0" err="1">
                <a:latin typeface="Avenir Light"/>
              </a:rPr>
              <a:t>FlowGrip</a:t>
            </a:r>
            <a:r>
              <a:rPr lang="en-US" sz="2000" dirty="0">
                <a:latin typeface="Avenir Light"/>
              </a:rPr>
              <a:t>®, SuperDeck</a:t>
            </a:r>
            <a:r>
              <a:rPr lang="en-US" sz="2000" baseline="30000" dirty="0">
                <a:latin typeface="Avenir Light"/>
                <a:ea typeface="Avenir Book" charset="0"/>
                <a:cs typeface="Avenir Book" charset="0"/>
              </a:rPr>
              <a:t>®</a:t>
            </a:r>
            <a:r>
              <a:rPr lang="en-US" sz="2000" dirty="0">
                <a:latin typeface="Avenir Light"/>
              </a:rPr>
              <a:t>, </a:t>
            </a:r>
            <a:r>
              <a:rPr lang="en-US" sz="2000" dirty="0" err="1">
                <a:latin typeface="Avenir Light"/>
              </a:rPr>
              <a:t>SuperPanel</a:t>
            </a:r>
            <a:r>
              <a:rPr lang="en-US" sz="2000" dirty="0">
                <a:latin typeface="Avenir Light"/>
              </a:rPr>
              <a:t>, Ameri-Board</a:t>
            </a:r>
            <a:r>
              <a:rPr lang="en-US" sz="2000" dirty="0">
                <a:latin typeface="Avenir Light"/>
                <a:ea typeface="Avenir Book" charset="0"/>
                <a:cs typeface="Avenir Book" charset="0"/>
              </a:rPr>
              <a:t>™</a:t>
            </a:r>
            <a:endParaRPr lang="en-US" sz="2000" dirty="0">
              <a:latin typeface="Avenir Light"/>
            </a:endParaRPr>
          </a:p>
          <a:p>
            <a:endParaRPr lang="en-US" sz="2000" dirty="0">
              <a:latin typeface="Avenir Light"/>
            </a:endParaRPr>
          </a:p>
          <a:p>
            <a:pPr marL="342900" indent="-342900">
              <a:buClr>
                <a:srgbClr val="F47920"/>
              </a:buClr>
              <a:buFont typeface="Arial" panose="020B0604020202020204" pitchFamily="34" charset="0"/>
              <a:buChar char="•"/>
            </a:pPr>
            <a:r>
              <a:rPr lang="en-US" sz="2000" dirty="0">
                <a:latin typeface="Avenir Light"/>
              </a:rPr>
              <a:t>Sales Manager: Jerry Miller, Todd Kagarise</a:t>
            </a:r>
          </a:p>
          <a:p>
            <a:pPr marL="342900" indent="-342900">
              <a:buClr>
                <a:srgbClr val="F47920"/>
              </a:buClr>
              <a:buFont typeface="Arial" panose="020B0604020202020204" pitchFamily="34" charset="0"/>
              <a:buChar char="•"/>
            </a:pPr>
            <a:r>
              <a:rPr lang="en-US" sz="2000" dirty="0">
                <a:latin typeface="Avenir Light"/>
              </a:rPr>
              <a:t>Product Manager: Greg McCoy</a:t>
            </a:r>
          </a:p>
          <a:p>
            <a:pPr marL="342900" indent="-342900">
              <a:buClr>
                <a:srgbClr val="F47920"/>
              </a:buClr>
              <a:buFont typeface="Arial" panose="020B0604020202020204" pitchFamily="34" charset="0"/>
              <a:buChar char="•"/>
            </a:pPr>
            <a:r>
              <a:rPr lang="en-US" sz="2000" dirty="0">
                <a:latin typeface="Avenir Light"/>
              </a:rPr>
              <a:t>Project Manager for projects and House Accounts: Greg McCoy </a:t>
            </a:r>
          </a:p>
          <a:p>
            <a:pPr marL="342900" indent="-342900">
              <a:buClr>
                <a:srgbClr val="F47920"/>
              </a:buClr>
              <a:buFont typeface="Arial" panose="020B0604020202020204" pitchFamily="34" charset="0"/>
              <a:buChar char="•"/>
            </a:pPr>
            <a:r>
              <a:rPr lang="en-US" sz="2000" dirty="0">
                <a:latin typeface="Avenir Light"/>
              </a:rPr>
              <a:t>Project Manager for EC OEM and Custom </a:t>
            </a:r>
            <a:r>
              <a:rPr lang="en-US" sz="2000" dirty="0" err="1">
                <a:latin typeface="Avenir Light"/>
              </a:rPr>
              <a:t>Pultrusions</a:t>
            </a:r>
            <a:r>
              <a:rPr lang="en-US" sz="2000" dirty="0">
                <a:latin typeface="Avenir Light"/>
              </a:rPr>
              <a:t>: Flavio Ortiz</a:t>
            </a:r>
          </a:p>
          <a:p>
            <a:pPr marL="342900" indent="-342900">
              <a:buClr>
                <a:srgbClr val="F47920"/>
              </a:buClr>
              <a:buFont typeface="Arial" panose="020B0604020202020204" pitchFamily="34" charset="0"/>
              <a:buChar char="•"/>
            </a:pPr>
            <a:r>
              <a:rPr lang="en-US" sz="2000" dirty="0">
                <a:latin typeface="Avenir Light"/>
              </a:rPr>
              <a:t>Sales Engineering Support: Jeremy </a:t>
            </a:r>
            <a:r>
              <a:rPr lang="en-US" sz="2000" dirty="0" err="1">
                <a:latin typeface="Avenir Light"/>
              </a:rPr>
              <a:t>Mostoller</a:t>
            </a:r>
            <a:r>
              <a:rPr lang="en-US" sz="2000" dirty="0">
                <a:latin typeface="Avenir Light"/>
              </a:rPr>
              <a:t>, Trent Crouse</a:t>
            </a:r>
          </a:p>
          <a:p>
            <a:pPr marL="342900" indent="-342900">
              <a:buClr>
                <a:srgbClr val="F47920"/>
              </a:buClr>
              <a:buFont typeface="Arial" panose="020B0604020202020204" pitchFamily="34" charset="0"/>
              <a:buChar char="•"/>
            </a:pPr>
            <a:r>
              <a:rPr lang="en-US" sz="2000" dirty="0">
                <a:latin typeface="Avenir Light"/>
              </a:rPr>
              <a:t>Sales Rep: Todd Kagarise, Jerry Miller</a:t>
            </a:r>
          </a:p>
          <a:p>
            <a:pPr marL="342900" indent="-342900">
              <a:buClr>
                <a:srgbClr val="F47920"/>
              </a:buClr>
              <a:buFont typeface="Arial" panose="020B0604020202020204" pitchFamily="34" charset="0"/>
              <a:buChar char="•"/>
            </a:pPr>
            <a:r>
              <a:rPr lang="en-US" sz="2000" dirty="0">
                <a:latin typeface="Avenir Light"/>
              </a:rPr>
              <a:t>Inside Sales Support: Trace Logue, Conner Lazorka</a:t>
            </a:r>
          </a:p>
          <a:p>
            <a:pPr marL="342900" indent="-342900">
              <a:buClr>
                <a:srgbClr val="F47920"/>
              </a:buClr>
              <a:buFont typeface="Arial" panose="020B0604020202020204" pitchFamily="34" charset="0"/>
              <a:buChar char="•"/>
            </a:pPr>
            <a:r>
              <a:rPr lang="en-US" sz="2000" dirty="0">
                <a:latin typeface="Avenir Light"/>
              </a:rPr>
              <a:t>Marketing: 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a:t>
            </a:r>
          </a:p>
        </p:txBody>
      </p:sp>
      <p:pic>
        <p:nvPicPr>
          <p:cNvPr id="8" name="Picture 7" descr="Logo&#10;&#10;Description automatically generated">
            <a:extLst>
              <a:ext uri="{FF2B5EF4-FFF2-40B4-BE49-F238E27FC236}">
                <a16:creationId xmlns:a16="http://schemas.microsoft.com/office/drawing/2014/main" id="{1E75B6F5-9902-44DD-849F-DB1FBBECFD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6682" y="345883"/>
            <a:ext cx="637574" cy="630690"/>
          </a:xfrm>
          <a:prstGeom prst="rect">
            <a:avLst/>
          </a:prstGeom>
        </p:spPr>
      </p:pic>
      <p:pic>
        <p:nvPicPr>
          <p:cNvPr id="9" name="Picture 8">
            <a:extLst>
              <a:ext uri="{FF2B5EF4-FFF2-40B4-BE49-F238E27FC236}">
                <a16:creationId xmlns:a16="http://schemas.microsoft.com/office/drawing/2014/main" id="{FA2D53D2-C567-4FDB-8BBB-11D178129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438" y="484552"/>
            <a:ext cx="833543" cy="405992"/>
          </a:xfrm>
          <a:prstGeom prst="rect">
            <a:avLst/>
          </a:prstGeom>
        </p:spPr>
      </p:pic>
      <p:pic>
        <p:nvPicPr>
          <p:cNvPr id="10" name="Picture 9">
            <a:extLst>
              <a:ext uri="{FF2B5EF4-FFF2-40B4-BE49-F238E27FC236}">
                <a16:creationId xmlns:a16="http://schemas.microsoft.com/office/drawing/2014/main" id="{39AB6D4F-5794-4502-B09A-603DA87DD6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11" name="Picture 10">
            <a:extLst>
              <a:ext uri="{FF2B5EF4-FFF2-40B4-BE49-F238E27FC236}">
                <a16:creationId xmlns:a16="http://schemas.microsoft.com/office/drawing/2014/main" id="{A5F0763D-11DE-4541-84D6-652D5B9BE7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8369" y="3387889"/>
            <a:ext cx="2004768" cy="1336511"/>
          </a:xfrm>
          <a:prstGeom prst="rect">
            <a:avLst/>
          </a:prstGeom>
          <a:ln>
            <a:noFill/>
          </a:ln>
          <a:effectLst/>
        </p:spPr>
      </p:pic>
      <p:pic>
        <p:nvPicPr>
          <p:cNvPr id="12" name="Picture 11">
            <a:extLst>
              <a:ext uri="{FF2B5EF4-FFF2-40B4-BE49-F238E27FC236}">
                <a16:creationId xmlns:a16="http://schemas.microsoft.com/office/drawing/2014/main" id="{9C130BBB-8F21-4B4F-B4A6-249C76AC37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8369" y="1905000"/>
            <a:ext cx="2004768" cy="1336512"/>
          </a:xfrm>
          <a:prstGeom prst="rect">
            <a:avLst/>
          </a:prstGeom>
          <a:ln>
            <a:noFill/>
          </a:ln>
          <a:effectLst/>
        </p:spPr>
      </p:pic>
      <p:pic>
        <p:nvPicPr>
          <p:cNvPr id="13" name="Picture 12">
            <a:extLst>
              <a:ext uri="{FF2B5EF4-FFF2-40B4-BE49-F238E27FC236}">
                <a16:creationId xmlns:a16="http://schemas.microsoft.com/office/drawing/2014/main" id="{99BCC6FF-0E28-4D52-B80D-18F5C44413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91631" y="4920933"/>
            <a:ext cx="2001506" cy="870267"/>
          </a:xfrm>
          <a:prstGeom prst="rect">
            <a:avLst/>
          </a:prstGeom>
          <a:ln>
            <a:noFill/>
          </a:ln>
          <a:effectLst/>
        </p:spPr>
      </p:pic>
      <p:pic>
        <p:nvPicPr>
          <p:cNvPr id="3" name="Picture 2">
            <a:extLst>
              <a:ext uri="{FF2B5EF4-FFF2-40B4-BE49-F238E27FC236}">
                <a16:creationId xmlns:a16="http://schemas.microsoft.com/office/drawing/2014/main" id="{F8B8D5FF-3D29-D492-0CEE-395C086DA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7760" y="484552"/>
            <a:ext cx="1006713" cy="265507"/>
          </a:xfrm>
          <a:prstGeom prst="rect">
            <a:avLst/>
          </a:prstGeom>
        </p:spPr>
      </p:pic>
    </p:spTree>
    <p:extLst>
      <p:ext uri="{BB962C8B-B14F-4D97-AF65-F5344CB8AC3E}">
        <p14:creationId xmlns:p14="http://schemas.microsoft.com/office/powerpoint/2010/main" val="1051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7696200" cy="838200"/>
          </a:xfrm>
        </p:spPr>
        <p:txBody>
          <a:bodyPr/>
          <a:lstStyle/>
          <a:p>
            <a:r>
              <a:rPr lang="en-US" dirty="0">
                <a:latin typeface="Avenir Light"/>
                <a:ea typeface="Avenir Book" charset="0"/>
                <a:cs typeface="Avenir Book" charset="0"/>
              </a:rPr>
              <a:t>RAIL INFRASTRUCTURE</a:t>
            </a:r>
            <a:br>
              <a:rPr lang="en-US" sz="4400" dirty="0">
                <a:latin typeface="Avenir Light"/>
                <a:ea typeface="Avenir Book" charset="0"/>
                <a:cs typeface="Avenir Book" charset="0"/>
              </a:rPr>
            </a:br>
            <a:r>
              <a:rPr lang="en-US" sz="2000" dirty="0">
                <a:latin typeface="Avenir Light"/>
                <a:ea typeface="Avenir Book" charset="0"/>
                <a:cs typeface="Avenir Book" charset="0"/>
              </a:rPr>
              <a:t>(excluding third rail coverboards)</a:t>
            </a:r>
            <a:endParaRPr lang="en-US" sz="2000" dirty="0">
              <a:latin typeface="Avenir Book" charset="0"/>
              <a:ea typeface="Avenir Book" charset="0"/>
              <a:cs typeface="Avenir Book" charset="0"/>
            </a:endParaRPr>
          </a:p>
        </p:txBody>
      </p:sp>
      <p:sp>
        <p:nvSpPr>
          <p:cNvPr id="28" name="TextBox 27">
            <a:extLst>
              <a:ext uri="{FF2B5EF4-FFF2-40B4-BE49-F238E27FC236}">
                <a16:creationId xmlns:a16="http://schemas.microsoft.com/office/drawing/2014/main" id="{AB51A01A-47AD-4B17-982D-E4BEEC4A30DD}"/>
              </a:ext>
            </a:extLst>
          </p:cNvPr>
          <p:cNvSpPr txBox="1"/>
          <p:nvPr/>
        </p:nvSpPr>
        <p:spPr>
          <a:xfrm>
            <a:off x="655867" y="1447800"/>
            <a:ext cx="9019946" cy="5324535"/>
          </a:xfrm>
          <a:prstGeom prst="rect">
            <a:avLst/>
          </a:prstGeom>
          <a:noFill/>
        </p:spPr>
        <p:txBody>
          <a:bodyPr wrap="square">
            <a:spAutoFit/>
          </a:bodyPr>
          <a:lstStyle/>
          <a:p>
            <a:r>
              <a:rPr lang="en-US" sz="2000" b="1" dirty="0">
                <a:latin typeface="Avenir Light"/>
                <a:ea typeface="Avenir Book" charset="0"/>
                <a:cs typeface="Avenir Book" charset="0"/>
              </a:rPr>
              <a:t>Products: </a:t>
            </a:r>
            <a:r>
              <a:rPr lang="en-US" sz="2000" dirty="0">
                <a:latin typeface="Avenir Light"/>
                <a:ea typeface="Avenir Book" charset="0"/>
                <a:cs typeface="Avenir Book" charset="0"/>
              </a:rPr>
              <a:t>Mass transit decks, Mass transit T-beams, Bridges, Access Panels, Coverboards, Cable Tray, </a:t>
            </a:r>
            <a:r>
              <a:rPr lang="en-US" sz="2000" dirty="0" err="1">
                <a:latin typeface="Avenir Light"/>
                <a:ea typeface="Avenir Book" charset="0"/>
                <a:cs typeface="Avenir Book" charset="0"/>
              </a:rPr>
              <a:t>Stepduct</a:t>
            </a:r>
            <a:r>
              <a:rPr lang="en-US" sz="2000" dirty="0">
                <a:latin typeface="Avenir Light"/>
                <a:ea typeface="Avenir Book" charset="0"/>
                <a:cs typeface="Avenir Book" charset="0"/>
              </a:rPr>
              <a:t> and Strut Framing Systems</a:t>
            </a:r>
          </a:p>
          <a:p>
            <a:r>
              <a:rPr lang="en-US" sz="2000" b="1" dirty="0">
                <a:latin typeface="Avenir Light"/>
                <a:ea typeface="Avenir Book" charset="0"/>
                <a:cs typeface="Avenir Book" charset="0"/>
              </a:rPr>
              <a:t>Brands:</a:t>
            </a:r>
            <a:r>
              <a:rPr lang="en-US" sz="2000" dirty="0">
                <a:latin typeface="Avenir Light"/>
                <a:ea typeface="Avenir Book" charset="0"/>
                <a:cs typeface="Avenir Book" charset="0"/>
              </a:rPr>
              <a:t> </a:t>
            </a:r>
            <a:r>
              <a:rPr lang="en-US" sz="2000" dirty="0" err="1">
                <a:latin typeface="Avenir Light"/>
                <a:ea typeface="Avenir Book" charset="0"/>
                <a:cs typeface="Avenir Book" charset="0"/>
              </a:rPr>
              <a:t>FiberSpan</a:t>
            </a:r>
            <a:r>
              <a:rPr lang="en-US" sz="2000" dirty="0">
                <a:latin typeface="Avenir Light"/>
                <a:ea typeface="Avenir Book" charset="0"/>
                <a:cs typeface="Avenir Book" charset="0"/>
              </a:rPr>
              <a:t>™, SuperDeck</a:t>
            </a:r>
            <a:r>
              <a:rPr lang="en-US" sz="2000" baseline="30000" dirty="0">
                <a:latin typeface="Avenir Light"/>
                <a:ea typeface="Avenir Book" charset="0"/>
                <a:cs typeface="Avenir Book" charset="0"/>
              </a:rPr>
              <a:t>®</a:t>
            </a:r>
            <a:r>
              <a:rPr lang="en-US" sz="2000" dirty="0">
                <a:latin typeface="Avenir Light"/>
                <a:ea typeface="Avenir Book" charset="0"/>
                <a:cs typeface="Avenir Book" charset="0"/>
              </a:rPr>
              <a:t> Mass Transit, Enduro</a:t>
            </a:r>
          </a:p>
          <a:p>
            <a:endParaRPr lang="en-US" sz="2000" dirty="0">
              <a:latin typeface="Avenir Light"/>
              <a:ea typeface="Avenir Book" charset="0"/>
              <a:cs typeface="Avenir Book" charset="0"/>
            </a:endParaRP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Manager: </a:t>
            </a:r>
            <a:r>
              <a:rPr lang="en-US" sz="2000" dirty="0">
                <a:latin typeface="Avenir Light"/>
                <a:ea typeface="Avenir Book" charset="0"/>
                <a:cs typeface="Avenir Book" charset="0"/>
              </a:rPr>
              <a:t>Scott Reeve Transitioning to Brandon Weyant, Dan Neal (EC)</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Product Manager: </a:t>
            </a:r>
            <a:r>
              <a:rPr lang="en-US" sz="2000" dirty="0">
                <a:latin typeface="Avenir Light"/>
                <a:ea typeface="Avenir Book" charset="0"/>
                <a:cs typeface="Avenir Book" charset="0"/>
              </a:rPr>
              <a:t>Scott Reeve, Greg McCoy (Pultruded MTP)</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primarily coming out of CP: </a:t>
            </a:r>
            <a:r>
              <a:rPr lang="en-US" sz="2000" dirty="0">
                <a:latin typeface="Avenir Light"/>
                <a:ea typeface="Avenir Book" charset="0"/>
                <a:cs typeface="Avenir Book" charset="0"/>
              </a:rPr>
              <a:t>Jeremy Mostoller</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primarily coming out of CA: </a:t>
            </a:r>
            <a:r>
              <a:rPr lang="en-US" sz="2000" dirty="0">
                <a:latin typeface="Avenir Light"/>
                <a:ea typeface="Avenir Book" charset="0"/>
                <a:cs typeface="Avenir Book" charset="0"/>
              </a:rPr>
              <a:t>Josh Driver</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Project Manager for projects primarily coming out of KW: </a:t>
            </a:r>
            <a:r>
              <a:rPr lang="en-US" sz="2000" dirty="0">
                <a:latin typeface="Avenir Light"/>
                <a:ea typeface="Avenir Book" charset="0"/>
                <a:cs typeface="Avenir Book" charset="0"/>
              </a:rPr>
              <a:t>Paul Dumoulin</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Prod Dev / Sales Support: </a:t>
            </a:r>
            <a:r>
              <a:rPr lang="en-US" sz="2000" dirty="0">
                <a:latin typeface="Avenir Light"/>
                <a:ea typeface="Avenir Book" charset="0"/>
                <a:cs typeface="Avenir Book" charset="0"/>
              </a:rPr>
              <a:t>Adam Rose, Jeremy </a:t>
            </a:r>
            <a:r>
              <a:rPr lang="en-US" sz="2000" dirty="0" err="1">
                <a:latin typeface="Avenir Light"/>
                <a:ea typeface="Avenir Book" charset="0"/>
                <a:cs typeface="Avenir Book" charset="0"/>
              </a:rPr>
              <a:t>Mostoller</a:t>
            </a:r>
            <a:r>
              <a:rPr lang="en-US" sz="2000" dirty="0">
                <a:latin typeface="Avenir Light"/>
                <a:ea typeface="Avenir Book" charset="0"/>
                <a:cs typeface="Avenir Book" charset="0"/>
              </a:rPr>
              <a:t>, Tom Vaughan (EC)</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Sales Rep: </a:t>
            </a:r>
            <a:r>
              <a:rPr lang="en-US" sz="2000" dirty="0">
                <a:latin typeface="Avenir Light"/>
                <a:ea typeface="Avenir Book" charset="0"/>
                <a:cs typeface="Avenir Book" charset="0"/>
              </a:rPr>
              <a:t>Coastline (Gregg Blaszak) </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Marketing: </a:t>
            </a:r>
            <a:r>
              <a:rPr lang="en-US" sz="2000" dirty="0">
                <a:latin typeface="Avenir Light"/>
                <a:ea typeface="Avenir Book" charset="0"/>
                <a:cs typeface="Avenir Book" charset="0"/>
              </a:rPr>
              <a:t>Jay Harris</a:t>
            </a:r>
          </a:p>
          <a:p>
            <a:pPr marL="342900" indent="-342900">
              <a:buClr>
                <a:srgbClr val="F47920"/>
              </a:buClr>
              <a:buFont typeface="Arial" panose="020B0604020202020204" pitchFamily="34" charset="0"/>
              <a:buChar char="•"/>
            </a:pPr>
            <a:r>
              <a:rPr lang="en-US" sz="2000" b="1" dirty="0">
                <a:latin typeface="Avenir Light"/>
                <a:ea typeface="Avenir Book" charset="0"/>
                <a:cs typeface="Avenir Book" charset="0"/>
              </a:rPr>
              <a:t>Quote Review and Approval: </a:t>
            </a:r>
            <a:r>
              <a:rPr lang="en-US" sz="2000" dirty="0">
                <a:latin typeface="Avenir Light"/>
                <a:ea typeface="Avenir Book" charset="0"/>
                <a:cs typeface="Avenir Book" charset="0"/>
              </a:rPr>
              <a:t>Greg McCoy/Lynn </a:t>
            </a:r>
            <a:r>
              <a:rPr lang="en-US" sz="2000" dirty="0" err="1">
                <a:latin typeface="Avenir Light"/>
                <a:ea typeface="Avenir Book" charset="0"/>
                <a:cs typeface="Avenir Book" charset="0"/>
              </a:rPr>
              <a:t>Derouen</a:t>
            </a:r>
            <a:r>
              <a:rPr lang="en-US" sz="2000" dirty="0">
                <a:latin typeface="Avenir Light"/>
                <a:ea typeface="Avenir Book" charset="0"/>
                <a:cs typeface="Avenir Book" charset="0"/>
              </a:rPr>
              <a:t> &lt; $300K; Shane </a:t>
            </a:r>
            <a:r>
              <a:rPr lang="en-US" sz="2000" dirty="0" err="1">
                <a:latin typeface="Avenir Light"/>
                <a:ea typeface="Avenir Book" charset="0"/>
                <a:cs typeface="Avenir Book" charset="0"/>
              </a:rPr>
              <a:t>Weyant</a:t>
            </a:r>
            <a:r>
              <a:rPr lang="en-US" sz="2000" dirty="0">
                <a:latin typeface="Avenir Light"/>
                <a:ea typeface="Avenir Book" charset="0"/>
                <a:cs typeface="Avenir Book" charset="0"/>
              </a:rPr>
              <a:t> &gt;$300K </a:t>
            </a:r>
          </a:p>
        </p:txBody>
      </p:sp>
      <p:pic>
        <p:nvPicPr>
          <p:cNvPr id="10" name="Picture 9" descr="Logo&#10;&#10;Description automatically generated">
            <a:extLst>
              <a:ext uri="{FF2B5EF4-FFF2-40B4-BE49-F238E27FC236}">
                <a16:creationId xmlns:a16="http://schemas.microsoft.com/office/drawing/2014/main" id="{0817BE7D-174C-4DEE-A5FA-5CBFF76CB8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147" y="304800"/>
            <a:ext cx="637574" cy="630690"/>
          </a:xfrm>
          <a:prstGeom prst="rect">
            <a:avLst/>
          </a:prstGeom>
        </p:spPr>
      </p:pic>
      <p:pic>
        <p:nvPicPr>
          <p:cNvPr id="11" name="Picture 10">
            <a:extLst>
              <a:ext uri="{FF2B5EF4-FFF2-40B4-BE49-F238E27FC236}">
                <a16:creationId xmlns:a16="http://schemas.microsoft.com/office/drawing/2014/main" id="{9CB3F937-AC65-48BB-AF62-F414A0E7A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6295" y="478290"/>
            <a:ext cx="833543" cy="405992"/>
          </a:xfrm>
          <a:prstGeom prst="rect">
            <a:avLst/>
          </a:prstGeom>
        </p:spPr>
      </p:pic>
      <p:pic>
        <p:nvPicPr>
          <p:cNvPr id="12" name="Picture 11">
            <a:extLst>
              <a:ext uri="{FF2B5EF4-FFF2-40B4-BE49-F238E27FC236}">
                <a16:creationId xmlns:a16="http://schemas.microsoft.com/office/drawing/2014/main" id="{6C943566-12EC-472F-95D0-7143EFB879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6412" y="522122"/>
            <a:ext cx="1126725" cy="368422"/>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3180" y="1524000"/>
            <a:ext cx="2259957" cy="1981200"/>
          </a:xfrm>
          <a:prstGeom prst="rect">
            <a:avLst/>
          </a:prstGeom>
        </p:spPr>
      </p:pic>
      <p:pic>
        <p:nvPicPr>
          <p:cNvPr id="3" name="Picture 2">
            <a:extLst>
              <a:ext uri="{FF2B5EF4-FFF2-40B4-BE49-F238E27FC236}">
                <a16:creationId xmlns:a16="http://schemas.microsoft.com/office/drawing/2014/main" id="{0A64A377-DBF4-F2FB-CC14-0BEC190A8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645" y="548532"/>
            <a:ext cx="1006713" cy="265507"/>
          </a:xfrm>
          <a:prstGeom prst="rect">
            <a:avLst/>
          </a:prstGeom>
        </p:spPr>
      </p:pic>
    </p:spTree>
    <p:extLst>
      <p:ext uri="{BB962C8B-B14F-4D97-AF65-F5344CB8AC3E}">
        <p14:creationId xmlns:p14="http://schemas.microsoft.com/office/powerpoint/2010/main" val="231728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6659</TotalTime>
  <Words>2568</Words>
  <Application>Microsoft Macintosh PowerPoint</Application>
  <PresentationFormat>Custom</PresentationFormat>
  <Paragraphs>263</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Avenir Book</vt:lpstr>
      <vt:lpstr>Avenir Light</vt:lpstr>
      <vt:lpstr>Corbel</vt:lpstr>
      <vt:lpstr>ITC Avant Garde Std Bk</vt:lpstr>
      <vt:lpstr>Digital Blue Tunnel 16x9</vt:lpstr>
      <vt:lpstr>SALES ROLES &amp; RESPONSIBILITIES</vt:lpstr>
      <vt:lpstr>CREATIVE COMPOSITES GROUP</vt:lpstr>
      <vt:lpstr>Sales Contacts – Review Product Line Slides for More Detail</vt:lpstr>
      <vt:lpstr>UTILITY INFRASTRUCTURE</vt:lpstr>
      <vt:lpstr>WATERFRONT INFRASTRUCTURE</vt:lpstr>
      <vt:lpstr>CUSTOM MOLDING  (OEM INFUSED OR WOUND)</vt:lpstr>
      <vt:lpstr>FIELD SERVICES </vt:lpstr>
      <vt:lpstr>OEM &amp; CUSTOM PULTRUDED PROFILES, FABRICATED SYSTEMS</vt:lpstr>
      <vt:lpstr>RAIL INFRASTRUCTURE (excluding third rail coverboards)</vt:lpstr>
      <vt:lpstr>ACCESS STRUCTURES PEDESTRIAN BRIDGES, BOARDWALKS  </vt:lpstr>
      <vt:lpstr>BRIDGE DECKING</vt:lpstr>
      <vt:lpstr>PowerPoint Presentation</vt:lpstr>
      <vt:lpstr>STANDARD STRUCTURAL PRODUCTS</vt:lpstr>
      <vt:lpstr>STRUCTURAL FABRICATION SERVICES</vt:lpstr>
      <vt:lpstr>SUSTAINABLE COOLING TOWERS</vt:lpstr>
      <vt:lpstr>PowerPoint Presentation</vt:lpstr>
      <vt:lpstr>CABLE MANAGEMENT</vt:lpstr>
      <vt:lpstr>WATER &amp; WASTEWATER STRUCTURES</vt:lpstr>
      <vt:lpstr>WATER &amp; WASTEWATER - CLARIFIER PRODUCTS</vt:lpstr>
      <vt:lpstr>APPENDIX</vt:lpstr>
      <vt:lpstr>PowerPoint Presentation</vt:lpstr>
      <vt:lpstr>CABLE MANAGEMENT</vt:lpstr>
      <vt:lpstr>WATER &amp; WASTEWATER STRUCTURES</vt:lpstr>
      <vt:lpstr>WATER &amp; WASTEWATER - CLARIFIER PRODUCTS</vt:lpstr>
      <vt:lpstr>UTILITY INFRASTRUCTURE</vt:lpstr>
      <vt:lpstr>PowerPoint Presentation</vt:lpstr>
      <vt:lpstr>ACCESS STRUCTURES </vt:lpstr>
      <vt:lpstr>RAIL PLATFORMS AND MASS TRANSIT </vt:lpstr>
      <vt:lpstr>WATERFRONT PRODUCTS</vt:lpstr>
      <vt:lpstr>HEAVY INDUSTRIAL CORROSION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Composite FRP Solutions for the Infrastructure, Industrial and Construction Markets</dc:title>
  <dc:creator>Lewis Locke</dc:creator>
  <cp:lastModifiedBy>Jay Harris</cp:lastModifiedBy>
  <cp:revision>153</cp:revision>
  <cp:lastPrinted>2023-04-26T15:59:06Z</cp:lastPrinted>
  <dcterms:created xsi:type="dcterms:W3CDTF">2020-10-06T14:01:14Z</dcterms:created>
  <dcterms:modified xsi:type="dcterms:W3CDTF">2023-09-08T12:16:02Z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