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65" r:id="rId2"/>
    <p:sldId id="310" r:id="rId3"/>
    <p:sldId id="318" r:id="rId4"/>
    <p:sldId id="354" r:id="rId5"/>
    <p:sldId id="323" r:id="rId6"/>
    <p:sldId id="315" r:id="rId7"/>
    <p:sldId id="327" r:id="rId8"/>
    <p:sldId id="346" r:id="rId9"/>
    <p:sldId id="353" r:id="rId10"/>
    <p:sldId id="320" r:id="rId11"/>
    <p:sldId id="332" r:id="rId12"/>
    <p:sldId id="337" r:id="rId13"/>
    <p:sldId id="351" r:id="rId14"/>
    <p:sldId id="335" r:id="rId15"/>
    <p:sldId id="336" r:id="rId16"/>
    <p:sldId id="338" r:id="rId17"/>
    <p:sldId id="352" r:id="rId18"/>
    <p:sldId id="342" r:id="rId19"/>
    <p:sldId id="334" r:id="rId20"/>
    <p:sldId id="339" r:id="rId21"/>
    <p:sldId id="350" r:id="rId22"/>
    <p:sldId id="345" r:id="rId23"/>
  </p:sldIdLst>
  <p:sldSz cx="12188825" cy="6858000"/>
  <p:notesSz cx="7010400" cy="92964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63AD"/>
    <a:srgbClr val="5CAB46"/>
    <a:srgbClr val="F47920"/>
    <a:srgbClr val="C27A69"/>
    <a:srgbClr val="B4BBBF"/>
    <a:srgbClr val="ED1B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78" autoAdjust="0"/>
    <p:restoredTop sz="94629" autoAdjust="0"/>
  </p:normalViewPr>
  <p:slideViewPr>
    <p:cSldViewPr showGuides="1">
      <p:cViewPr varScale="1">
        <p:scale>
          <a:sx n="128" d="100"/>
          <a:sy n="128" d="100"/>
        </p:scale>
        <p:origin x="648" y="176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5" d="100"/>
          <a:sy n="85" d="100"/>
        </p:scale>
        <p:origin x="3846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300"/>
            </a:lvl1pPr>
          </a:lstStyle>
          <a:p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3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fld id="{D9F912AB-2776-42F2-A957-313FC7EFEDB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206574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3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300"/>
            </a:lvl1pPr>
          </a:lstStyle>
          <a:p>
            <a:r>
              <a:rPr lang="en-US"/>
              <a:t>10/16/2020</a:t>
            </a:r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19442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2" tIns="46586" rIns="93172" bIns="46586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3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fld id="{F93199CD-3E1B-4AE6-990F-76F925F5EA9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18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uk-UA" smtClean="0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4613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uk-UA" smtClean="0"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7877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4" y="1828800"/>
            <a:ext cx="8229600" cy="28956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3" y="4800600"/>
            <a:ext cx="8229600" cy="1219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all" spc="200" baseline="0">
                <a:solidFill>
                  <a:srgbClr val="F4792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buClr>
                <a:srgbClr val="F47920"/>
              </a:buClr>
              <a:defRPr/>
            </a:lvl1pPr>
            <a:lvl2pPr>
              <a:buClr>
                <a:srgbClr val="F47920"/>
              </a:buClr>
              <a:defRPr/>
            </a:lvl2pPr>
            <a:lvl3pPr>
              <a:buClr>
                <a:srgbClr val="F47920"/>
              </a:buClr>
              <a:defRPr/>
            </a:lvl3pPr>
            <a:lvl4pPr>
              <a:buClr>
                <a:srgbClr val="F47920"/>
              </a:buClr>
              <a:defRPr/>
            </a:lvl4pPr>
            <a:lvl5pPr>
              <a:buClr>
                <a:srgbClr val="F47920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9/5/23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2412" y="381001"/>
            <a:ext cx="1524001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412" y="381001"/>
            <a:ext cx="7391399" cy="5638800"/>
          </a:xfrm>
        </p:spPr>
        <p:txBody>
          <a:bodyPr vert="eaVert"/>
          <a:lstStyle>
            <a:lvl1pPr>
              <a:buClr>
                <a:srgbClr val="F47920"/>
              </a:buClr>
              <a:defRPr/>
            </a:lvl1pPr>
            <a:lvl2pPr>
              <a:buClr>
                <a:srgbClr val="F47920"/>
              </a:buClr>
              <a:defRPr/>
            </a:lvl2pPr>
            <a:lvl3pPr>
              <a:buClr>
                <a:srgbClr val="F47920"/>
              </a:buClr>
              <a:defRPr/>
            </a:lvl3pPr>
            <a:lvl4pPr>
              <a:buClr>
                <a:srgbClr val="F47920"/>
              </a:buClr>
              <a:defRPr/>
            </a:lvl4pPr>
            <a:lvl5pPr>
              <a:buClr>
                <a:srgbClr val="F47920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9/5/23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9/5/23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614" y="2514600"/>
            <a:ext cx="8692399" cy="28194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3" y="5410200"/>
            <a:ext cx="8687333" cy="6096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000" cap="all" spc="200" baseline="0">
                <a:solidFill>
                  <a:srgbClr val="F4792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9/5/23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4781" y="1905001"/>
            <a:ext cx="4419599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9183" y="1905001"/>
            <a:ext cx="4419600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9/5/23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1" y="1905000"/>
            <a:ext cx="441655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rgbClr val="F4792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1" y="2743201"/>
            <a:ext cx="4416552" cy="3276600"/>
          </a:xfrm>
        </p:spPr>
        <p:txBody>
          <a:bodyPr>
            <a:normAutofit/>
          </a:bodyPr>
          <a:lstStyle>
            <a:lvl1pPr>
              <a:buClr>
                <a:srgbClr val="F47920"/>
              </a:buClr>
              <a:defRPr sz="2400"/>
            </a:lvl1pPr>
            <a:lvl2pPr>
              <a:buClr>
                <a:srgbClr val="F47920"/>
              </a:buClr>
              <a:defRPr sz="2000"/>
            </a:lvl2pPr>
            <a:lvl3pPr>
              <a:buClr>
                <a:srgbClr val="F47920"/>
              </a:buClr>
              <a:defRPr sz="1800"/>
            </a:lvl3pPr>
            <a:lvl4pPr>
              <a:buClr>
                <a:srgbClr val="F47920"/>
              </a:buClr>
              <a:defRPr sz="1600"/>
            </a:lvl4pPr>
            <a:lvl5pPr>
              <a:buClr>
                <a:srgbClr val="F47920"/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1" y="1905000"/>
            <a:ext cx="441655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rgbClr val="F4792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1" y="2743201"/>
            <a:ext cx="4416552" cy="3276600"/>
          </a:xfrm>
        </p:spPr>
        <p:txBody>
          <a:bodyPr>
            <a:normAutofit/>
          </a:bodyPr>
          <a:lstStyle>
            <a:lvl1pPr>
              <a:buClr>
                <a:srgbClr val="F47920"/>
              </a:buClr>
              <a:defRPr sz="2400"/>
            </a:lvl1pPr>
            <a:lvl2pPr>
              <a:buClr>
                <a:srgbClr val="F47920"/>
              </a:buClr>
              <a:defRPr sz="2000"/>
            </a:lvl2pPr>
            <a:lvl3pPr>
              <a:buClr>
                <a:srgbClr val="F47920"/>
              </a:buClr>
              <a:defRPr sz="1800"/>
            </a:lvl3pPr>
            <a:lvl4pPr>
              <a:buClr>
                <a:srgbClr val="F47920"/>
              </a:buClr>
              <a:defRPr sz="1600"/>
            </a:lvl4pPr>
            <a:lvl5pPr>
              <a:buClr>
                <a:srgbClr val="F47920"/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9/5/23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9/5/23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9/5/23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600" b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1414" y="685800"/>
            <a:ext cx="6400800" cy="5334000"/>
          </a:xfrm>
        </p:spPr>
        <p:txBody>
          <a:bodyPr>
            <a:normAutofit/>
          </a:bodyPr>
          <a:lstStyle>
            <a:lvl1pPr>
              <a:buClr>
                <a:srgbClr val="F47920"/>
              </a:buClr>
              <a:defRPr sz="2400"/>
            </a:lvl1pPr>
            <a:lvl2pPr>
              <a:buClr>
                <a:srgbClr val="F47920"/>
              </a:buClr>
              <a:defRPr sz="2000"/>
            </a:lvl2pPr>
            <a:lvl3pPr>
              <a:buClr>
                <a:srgbClr val="F47920"/>
              </a:buClr>
              <a:defRPr sz="1800"/>
            </a:lvl3pPr>
            <a:lvl4pPr>
              <a:buClr>
                <a:srgbClr val="F47920"/>
              </a:buClr>
              <a:defRPr sz="1600"/>
            </a:lvl4pPr>
            <a:lvl5pPr>
              <a:buClr>
                <a:srgbClr val="F47920"/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9/5/23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4951414" y="685800"/>
            <a:ext cx="6400799" cy="5334000"/>
          </a:xfrm>
          <a:solidFill>
            <a:schemeClr val="bg2"/>
          </a:solidFill>
          <a:ln w="76200">
            <a:solidFill>
              <a:schemeClr val="tx1"/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9/5/23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4999"/>
            <a:ext cx="9134391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0"/>
            <a:ext cx="655319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6422" y="6400800"/>
            <a:ext cx="144938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41C87-7AD9-4845-A077-840E4A0F3F06}" type="datetimeFigureOut">
              <a:rPr lang="en-US" smtClean="0"/>
              <a:pPr/>
              <a:t>9/5/23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8211" y="6400800"/>
            <a:ext cx="838201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05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rgbClr val="F47920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1775" algn="l" defTabSz="914400" rtl="0" eaLnBrk="1" latinLnBrk="0" hangingPunct="1">
        <a:lnSpc>
          <a:spcPct val="90000"/>
        </a:lnSpc>
        <a:spcBef>
          <a:spcPts val="1200"/>
        </a:spcBef>
        <a:buClr>
          <a:srgbClr val="F47920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2625" indent="-219075" algn="l" defTabSz="914400" rtl="0" eaLnBrk="1" latinLnBrk="0" hangingPunct="1">
        <a:lnSpc>
          <a:spcPct val="90000"/>
        </a:lnSpc>
        <a:spcBef>
          <a:spcPts val="600"/>
        </a:spcBef>
        <a:buClr>
          <a:srgbClr val="F47920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4625" algn="l" defTabSz="914400" rtl="0" eaLnBrk="1" latinLnBrk="0" hangingPunct="1">
        <a:lnSpc>
          <a:spcPct val="90000"/>
        </a:lnSpc>
        <a:spcBef>
          <a:spcPts val="600"/>
        </a:spcBef>
        <a:buClr>
          <a:srgbClr val="F47920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30288" indent="-173038" algn="l" defTabSz="914400" rtl="0" eaLnBrk="1" latinLnBrk="0" hangingPunct="1">
        <a:lnSpc>
          <a:spcPct val="90000"/>
        </a:lnSpc>
        <a:spcBef>
          <a:spcPts val="600"/>
        </a:spcBef>
        <a:buClr>
          <a:srgbClr val="F47920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ndurocomposites.com/products/water-wastewater-products/fiberglass-tank-covers" TargetMode="External"/><Relationship Id="rId3" Type="http://schemas.openxmlformats.org/officeDocument/2006/relationships/hyperlink" Target="https://www.endurocomposites.com/products/water-wastewater-products/baffle-wall" TargetMode="External"/><Relationship Id="rId7" Type="http://schemas.openxmlformats.org/officeDocument/2006/relationships/image" Target="../media/image56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5.jpeg"/><Relationship Id="rId5" Type="http://schemas.openxmlformats.org/officeDocument/2006/relationships/hyperlink" Target="https://www.endurocomposites.com/products/water-wastewater-products/fiberglass-clarifier-products" TargetMode="External"/><Relationship Id="rId4" Type="http://schemas.openxmlformats.org/officeDocument/2006/relationships/image" Target="../media/image54.jpeg"/><Relationship Id="rId9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imgres?imgurl=https%3A%2F%2Flookaside.fbsbx.com%2Flookaside%2Fcrawler%2Fmedia%2F%3Fmedia_id%3D2795645243783028&amp;tbnid=mR-Bu7YhelnV3M&amp;vet=12ahUKEwiMgr-CwsX-AhUJMVkFHYMeA1MQMygbegUIARDoAQ..i&amp;imgrefurl=https%3A%2F%2Fwww.facebook.com%2FEnduroComposites%2F&amp;docid=w850a2KKqDt8FM&amp;w=640&amp;h=480&amp;q=enduro%20composites&amp;ved=2ahUKEwiMgr-CwsX-AhUJMVkFHYMeA1MQMygbegUIARDoAQ" TargetMode="External"/><Relationship Id="rId3" Type="http://schemas.openxmlformats.org/officeDocument/2006/relationships/image" Target="../media/image19.emf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jpeg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08012" y="3276600"/>
            <a:ext cx="9677398" cy="2057400"/>
          </a:xfrm>
        </p:spPr>
        <p:txBody>
          <a:bodyPr>
            <a:noAutofit/>
          </a:bodyPr>
          <a:lstStyle/>
          <a:p>
            <a:r>
              <a:rPr lang="en-US" sz="44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Creative Composites Group</a:t>
            </a:r>
            <a:br>
              <a:rPr lang="en-US" sz="44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</a:br>
            <a:r>
              <a:rPr lang="en-US" sz="44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Overview &amp; Highlights 2023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08012" y="5486400"/>
            <a:ext cx="8229600" cy="1219200"/>
          </a:xfrm>
        </p:spPr>
        <p:txBody>
          <a:bodyPr/>
          <a:lstStyle/>
          <a:p>
            <a:r>
              <a:rPr lang="it-IT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Shane </a:t>
            </a:r>
            <a:r>
              <a:rPr lang="it-IT" dirty="0" err="1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weyant</a:t>
            </a:r>
            <a:br>
              <a:rPr lang="it-IT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</a:br>
            <a:r>
              <a:rPr lang="it-IT" sz="16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CEO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4FB526F2-18AC-49C8-9E52-5AAE0BDE46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12" y="2133600"/>
            <a:ext cx="3473658" cy="89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92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012" y="109289"/>
            <a:ext cx="11201400" cy="685800"/>
          </a:xfrm>
        </p:spPr>
        <p:txBody>
          <a:bodyPr/>
          <a:lstStyle/>
          <a:p>
            <a:r>
              <a:rPr lang="en-US" sz="32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FIBER REINFORCED POLYMER (FRP) BENEFITS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11931A-D903-4DF1-8437-0AEAB76A105E}"/>
              </a:ext>
            </a:extLst>
          </p:cNvPr>
          <p:cNvSpPr/>
          <p:nvPr/>
        </p:nvSpPr>
        <p:spPr>
          <a:xfrm>
            <a:off x="836612" y="914400"/>
            <a:ext cx="10389809" cy="852284"/>
          </a:xfrm>
          <a:prstGeom prst="roundRect">
            <a:avLst>
              <a:gd name="adj" fmla="val 10000"/>
            </a:avLst>
          </a:prstGeom>
          <a:solidFill>
            <a:srgbClr val="5CAB46"/>
          </a:solidFill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6" name="Rectangle 5" descr="Warning">
            <a:extLst>
              <a:ext uri="{FF2B5EF4-FFF2-40B4-BE49-F238E27FC236}">
                <a16:creationId xmlns:a16="http://schemas.microsoft.com/office/drawing/2014/main" id="{16842D62-7D6D-4A54-971D-5F47189F6D3A}"/>
              </a:ext>
            </a:extLst>
          </p:cNvPr>
          <p:cNvSpPr/>
          <p:nvPr/>
        </p:nvSpPr>
        <p:spPr>
          <a:xfrm>
            <a:off x="958744" y="1214148"/>
            <a:ext cx="220411" cy="220411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404C112-92FF-4531-889B-FCC8D339D424}"/>
              </a:ext>
            </a:extLst>
          </p:cNvPr>
          <p:cNvSpPr/>
          <p:nvPr/>
        </p:nvSpPr>
        <p:spPr>
          <a:xfrm>
            <a:off x="836612" y="1866872"/>
            <a:ext cx="10389809" cy="974576"/>
          </a:xfrm>
          <a:prstGeom prst="roundRect">
            <a:avLst>
              <a:gd name="adj" fmla="val 10000"/>
            </a:avLst>
          </a:prstGeom>
          <a:solidFill>
            <a:srgbClr val="ED1B2F"/>
          </a:solidFill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0" name="Rectangle 9" descr="Atom">
            <a:extLst>
              <a:ext uri="{FF2B5EF4-FFF2-40B4-BE49-F238E27FC236}">
                <a16:creationId xmlns:a16="http://schemas.microsoft.com/office/drawing/2014/main" id="{291F9BAF-55C7-43BE-8299-3C214787B199}"/>
              </a:ext>
            </a:extLst>
          </p:cNvPr>
          <p:cNvSpPr/>
          <p:nvPr/>
        </p:nvSpPr>
        <p:spPr>
          <a:xfrm>
            <a:off x="958744" y="2219150"/>
            <a:ext cx="220411" cy="220411"/>
          </a:xfrm>
          <a:prstGeom prst="rect">
            <a:avLst/>
          </a:prstGeom>
          <a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528533B-B3F5-4AEE-B0C4-9749B0A6DD76}"/>
              </a:ext>
            </a:extLst>
          </p:cNvPr>
          <p:cNvSpPr/>
          <p:nvPr/>
        </p:nvSpPr>
        <p:spPr>
          <a:xfrm>
            <a:off x="836629" y="2941634"/>
            <a:ext cx="10389792" cy="1001400"/>
          </a:xfrm>
          <a:prstGeom prst="roundRect">
            <a:avLst>
              <a:gd name="adj" fmla="val 10000"/>
            </a:avLst>
          </a:prstGeom>
          <a:solidFill>
            <a:srgbClr val="B4BBBF"/>
          </a:solidFill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4" name="Rectangle 13" descr="Truck">
            <a:extLst>
              <a:ext uri="{FF2B5EF4-FFF2-40B4-BE49-F238E27FC236}">
                <a16:creationId xmlns:a16="http://schemas.microsoft.com/office/drawing/2014/main" id="{C1B9695C-F839-4611-B819-6FE4421B1827}"/>
              </a:ext>
            </a:extLst>
          </p:cNvPr>
          <p:cNvSpPr/>
          <p:nvPr/>
        </p:nvSpPr>
        <p:spPr>
          <a:xfrm>
            <a:off x="958744" y="3313837"/>
            <a:ext cx="220411" cy="220411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7553853-7861-4D1E-8680-C217C3D9F22A}"/>
              </a:ext>
            </a:extLst>
          </p:cNvPr>
          <p:cNvSpPr/>
          <p:nvPr/>
        </p:nvSpPr>
        <p:spPr>
          <a:xfrm>
            <a:off x="837519" y="4059781"/>
            <a:ext cx="10388902" cy="904814"/>
          </a:xfrm>
          <a:prstGeom prst="roundRect">
            <a:avLst>
              <a:gd name="adj" fmla="val 10000"/>
            </a:avLst>
          </a:prstGeom>
          <a:solidFill>
            <a:srgbClr val="5663AD"/>
          </a:solidFill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8" name="Rectangle 17" descr="Volume">
            <a:extLst>
              <a:ext uri="{FF2B5EF4-FFF2-40B4-BE49-F238E27FC236}">
                <a16:creationId xmlns:a16="http://schemas.microsoft.com/office/drawing/2014/main" id="{1E3F13BA-A204-4CC8-A685-E8493C312B10}"/>
              </a:ext>
            </a:extLst>
          </p:cNvPr>
          <p:cNvSpPr/>
          <p:nvPr/>
        </p:nvSpPr>
        <p:spPr>
          <a:xfrm>
            <a:off x="958744" y="4401982"/>
            <a:ext cx="220411" cy="220411"/>
          </a:xfrm>
          <a:prstGeom prst="rect">
            <a:avLst/>
          </a:prstGeom>
          <a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C854833-8F45-4943-A6CE-90FFE12AD034}"/>
              </a:ext>
            </a:extLst>
          </p:cNvPr>
          <p:cNvSpPr/>
          <p:nvPr/>
        </p:nvSpPr>
        <p:spPr>
          <a:xfrm>
            <a:off x="836612" y="5064782"/>
            <a:ext cx="10388902" cy="904814"/>
          </a:xfrm>
          <a:prstGeom prst="roundRect">
            <a:avLst>
              <a:gd name="adj" fmla="val 10000"/>
            </a:avLst>
          </a:prstGeom>
          <a:solidFill>
            <a:srgbClr val="C27A69"/>
          </a:solidFill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294DBE5-5B61-4403-AC3B-D5AC729AD1DC}"/>
              </a:ext>
            </a:extLst>
          </p:cNvPr>
          <p:cNvSpPr/>
          <p:nvPr/>
        </p:nvSpPr>
        <p:spPr>
          <a:xfrm>
            <a:off x="837519" y="6069783"/>
            <a:ext cx="10387995" cy="559617"/>
          </a:xfrm>
          <a:prstGeom prst="roundRect">
            <a:avLst>
              <a:gd name="adj" fmla="val 10000"/>
            </a:avLst>
          </a:prstGeom>
          <a:solidFill>
            <a:srgbClr val="F47920"/>
          </a:solidFill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6" name="Rectangle 25" descr="Suburban scene">
            <a:extLst>
              <a:ext uri="{FF2B5EF4-FFF2-40B4-BE49-F238E27FC236}">
                <a16:creationId xmlns:a16="http://schemas.microsoft.com/office/drawing/2014/main" id="{BE5DA922-5B13-47F9-8C83-A11A06883B58}"/>
              </a:ext>
            </a:extLst>
          </p:cNvPr>
          <p:cNvSpPr/>
          <p:nvPr/>
        </p:nvSpPr>
        <p:spPr>
          <a:xfrm>
            <a:off x="958744" y="6239386"/>
            <a:ext cx="220411" cy="220411"/>
          </a:xfrm>
          <a:prstGeom prst="rect">
            <a:avLst/>
          </a:prstGeom>
          <a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4B28C5B-F5E6-4716-87F9-66DE8BC2FF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2582" y="5407919"/>
            <a:ext cx="219475" cy="219475"/>
          </a:xfrm>
          <a:prstGeom prst="rect">
            <a:avLst/>
          </a:pr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D6CFF423-8C23-43E7-98E8-77AC07E56C1F}"/>
              </a:ext>
            </a:extLst>
          </p:cNvPr>
          <p:cNvSpPr/>
          <p:nvPr/>
        </p:nvSpPr>
        <p:spPr>
          <a:xfrm>
            <a:off x="1300383" y="6149218"/>
            <a:ext cx="10051829" cy="400748"/>
          </a:xfrm>
          <a:custGeom>
            <a:avLst/>
            <a:gdLst>
              <a:gd name="connsiteX0" fmla="*/ 0 w 10051829"/>
              <a:gd name="connsiteY0" fmla="*/ 0 h 400748"/>
              <a:gd name="connsiteX1" fmla="*/ 10051829 w 10051829"/>
              <a:gd name="connsiteY1" fmla="*/ 0 h 400748"/>
              <a:gd name="connsiteX2" fmla="*/ 10051829 w 10051829"/>
              <a:gd name="connsiteY2" fmla="*/ 400748 h 400748"/>
              <a:gd name="connsiteX3" fmla="*/ 0 w 10051829"/>
              <a:gd name="connsiteY3" fmla="*/ 400748 h 400748"/>
              <a:gd name="connsiteX4" fmla="*/ 0 w 10051829"/>
              <a:gd name="connsiteY4" fmla="*/ 0 h 400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51829" h="400748">
                <a:moveTo>
                  <a:pt x="0" y="0"/>
                </a:moveTo>
                <a:lnTo>
                  <a:pt x="10051829" y="0"/>
                </a:lnTo>
                <a:lnTo>
                  <a:pt x="10051829" y="400748"/>
                </a:lnTo>
                <a:lnTo>
                  <a:pt x="0" y="40074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bg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2413" tIns="42413" rIns="42413" bIns="42413" numCol="1" spcCol="127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defTabSz="8001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b="1" kern="1200" dirty="0">
                <a:solidFill>
                  <a:schemeClr val="bg1"/>
                </a:solidFill>
                <a:latin typeface="ITC Avant Garde Std Bk" panose="020B0502020202020204" pitchFamily="34" charset="0"/>
              </a:rPr>
              <a:t>100% Domestic Source Material</a:t>
            </a: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B297C0E5-B3D7-42EB-B08B-2F77E85CD939}"/>
              </a:ext>
            </a:extLst>
          </p:cNvPr>
          <p:cNvSpPr/>
          <p:nvPr/>
        </p:nvSpPr>
        <p:spPr>
          <a:xfrm>
            <a:off x="1293812" y="1127214"/>
            <a:ext cx="5801219" cy="400748"/>
          </a:xfrm>
          <a:custGeom>
            <a:avLst/>
            <a:gdLst>
              <a:gd name="connsiteX0" fmla="*/ 0 w 4732020"/>
              <a:gd name="connsiteY0" fmla="*/ 0 h 400748"/>
              <a:gd name="connsiteX1" fmla="*/ 4732020 w 4732020"/>
              <a:gd name="connsiteY1" fmla="*/ 0 h 400748"/>
              <a:gd name="connsiteX2" fmla="*/ 4732020 w 4732020"/>
              <a:gd name="connsiteY2" fmla="*/ 400748 h 400748"/>
              <a:gd name="connsiteX3" fmla="*/ 0 w 4732020"/>
              <a:gd name="connsiteY3" fmla="*/ 400748 h 400748"/>
              <a:gd name="connsiteX4" fmla="*/ 0 w 4732020"/>
              <a:gd name="connsiteY4" fmla="*/ 0 h 400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32020" h="400748">
                <a:moveTo>
                  <a:pt x="0" y="0"/>
                </a:moveTo>
                <a:lnTo>
                  <a:pt x="4732020" y="0"/>
                </a:lnTo>
                <a:lnTo>
                  <a:pt x="4732020" y="400748"/>
                </a:lnTo>
                <a:lnTo>
                  <a:pt x="0" y="40074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bg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2413" tIns="42413" rIns="42413" bIns="42413" numCol="1" spcCol="127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defTabSz="8001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b="1" kern="1200" dirty="0">
                <a:solidFill>
                  <a:schemeClr val="bg1"/>
                </a:solidFill>
                <a:latin typeface="ITC Avant Garde Std Bk" panose="020B0502020202020204" pitchFamily="34" charset="0"/>
              </a:rPr>
              <a:t>Corrosion Resistance to Chemicals and Water </a:t>
            </a: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08FB3B5D-C649-4150-9C03-EA73554E9D4C}"/>
              </a:ext>
            </a:extLst>
          </p:cNvPr>
          <p:cNvSpPr/>
          <p:nvPr/>
        </p:nvSpPr>
        <p:spPr>
          <a:xfrm>
            <a:off x="7355633" y="1211301"/>
            <a:ext cx="3864218" cy="189394"/>
          </a:xfrm>
          <a:custGeom>
            <a:avLst/>
            <a:gdLst>
              <a:gd name="connsiteX0" fmla="*/ 0 w 5319809"/>
              <a:gd name="connsiteY0" fmla="*/ 0 h 400748"/>
              <a:gd name="connsiteX1" fmla="*/ 5319809 w 5319809"/>
              <a:gd name="connsiteY1" fmla="*/ 0 h 400748"/>
              <a:gd name="connsiteX2" fmla="*/ 5319809 w 5319809"/>
              <a:gd name="connsiteY2" fmla="*/ 400748 h 400748"/>
              <a:gd name="connsiteX3" fmla="*/ 0 w 5319809"/>
              <a:gd name="connsiteY3" fmla="*/ 400748 h 400748"/>
              <a:gd name="connsiteX4" fmla="*/ 0 w 5319809"/>
              <a:gd name="connsiteY4" fmla="*/ 0 h 400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19809" h="400748">
                <a:moveTo>
                  <a:pt x="0" y="0"/>
                </a:moveTo>
                <a:lnTo>
                  <a:pt x="5319809" y="0"/>
                </a:lnTo>
                <a:lnTo>
                  <a:pt x="5319809" y="400748"/>
                </a:lnTo>
                <a:lnTo>
                  <a:pt x="0" y="40074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bg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2413" tIns="42413" rIns="42413" bIns="42413" numCol="1" spcCol="127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80010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sz="1400" kern="1200" dirty="0">
                <a:solidFill>
                  <a:schemeClr val="bg1"/>
                </a:solidFill>
                <a:latin typeface="ITC Avant Garde Std Bk" panose="020B0502020202020204" pitchFamily="34" charset="0"/>
              </a:rPr>
              <a:t>Expected life of 75+ years</a:t>
            </a:r>
          </a:p>
          <a:p>
            <a:pPr marL="0" lvl="0" indent="0" defTabSz="80010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sz="1400" kern="1200" dirty="0">
                <a:solidFill>
                  <a:schemeClr val="bg1"/>
                </a:solidFill>
                <a:latin typeface="ITC Avant Garde Std Bk" panose="020B0502020202020204" pitchFamily="34" charset="0"/>
              </a:rPr>
              <a:t>Low to No Maintenance</a:t>
            </a:r>
          </a:p>
          <a:p>
            <a:pPr marL="0" lvl="0" indent="0" defTabSz="80010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sz="1400" dirty="0">
                <a:solidFill>
                  <a:schemeClr val="bg1"/>
                </a:solidFill>
                <a:latin typeface="ITC Avant Garde Std Bk" panose="020B0502020202020204" pitchFamily="34" charset="0"/>
              </a:rPr>
              <a:t>Sustainable alternative to other materials</a:t>
            </a:r>
            <a:endParaRPr lang="en-US" sz="1400" kern="1200" dirty="0">
              <a:solidFill>
                <a:schemeClr val="bg1"/>
              </a:solidFill>
              <a:latin typeface="ITC Avant Garde Std Bk" panose="020B0502020202020204" pitchFamily="34" charset="0"/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32F7F904-F61F-4B04-A1E3-39B9D650C9D2}"/>
              </a:ext>
            </a:extLst>
          </p:cNvPr>
          <p:cNvSpPr/>
          <p:nvPr/>
        </p:nvSpPr>
        <p:spPr>
          <a:xfrm>
            <a:off x="1351586" y="2138830"/>
            <a:ext cx="5667246" cy="407557"/>
          </a:xfrm>
          <a:custGeom>
            <a:avLst/>
            <a:gdLst>
              <a:gd name="connsiteX0" fmla="*/ 0 w 4132338"/>
              <a:gd name="connsiteY0" fmla="*/ 0 h 407557"/>
              <a:gd name="connsiteX1" fmla="*/ 4132338 w 4132338"/>
              <a:gd name="connsiteY1" fmla="*/ 0 h 407557"/>
              <a:gd name="connsiteX2" fmla="*/ 4132338 w 4132338"/>
              <a:gd name="connsiteY2" fmla="*/ 407557 h 407557"/>
              <a:gd name="connsiteX3" fmla="*/ 0 w 4132338"/>
              <a:gd name="connsiteY3" fmla="*/ 407557 h 407557"/>
              <a:gd name="connsiteX4" fmla="*/ 0 w 4132338"/>
              <a:gd name="connsiteY4" fmla="*/ 0 h 407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32338" h="407557">
                <a:moveTo>
                  <a:pt x="0" y="0"/>
                </a:moveTo>
                <a:lnTo>
                  <a:pt x="4132338" y="0"/>
                </a:lnTo>
                <a:lnTo>
                  <a:pt x="4132338" y="407557"/>
                </a:lnTo>
                <a:lnTo>
                  <a:pt x="0" y="40755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bg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2413" tIns="42413" rIns="42413" bIns="42413" numCol="1" spcCol="127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defTabSz="8890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b="1" kern="1200" dirty="0">
                <a:solidFill>
                  <a:schemeClr val="bg1"/>
                </a:solidFill>
                <a:latin typeface="ITC Avant Garde Std Bk" panose="020B0502020202020204" pitchFamily="34" charset="0"/>
              </a:rPr>
              <a:t>High Strength</a:t>
            </a:r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4802D17C-926A-4A16-8895-4EEB5D53BA49}"/>
              </a:ext>
            </a:extLst>
          </p:cNvPr>
          <p:cNvSpPr/>
          <p:nvPr/>
        </p:nvSpPr>
        <p:spPr>
          <a:xfrm>
            <a:off x="7355634" y="2125354"/>
            <a:ext cx="3864217" cy="400748"/>
          </a:xfrm>
          <a:custGeom>
            <a:avLst/>
            <a:gdLst>
              <a:gd name="connsiteX0" fmla="*/ 0 w 4381767"/>
              <a:gd name="connsiteY0" fmla="*/ 0 h 400748"/>
              <a:gd name="connsiteX1" fmla="*/ 4381767 w 4381767"/>
              <a:gd name="connsiteY1" fmla="*/ 0 h 400748"/>
              <a:gd name="connsiteX2" fmla="*/ 4381767 w 4381767"/>
              <a:gd name="connsiteY2" fmla="*/ 400748 h 400748"/>
              <a:gd name="connsiteX3" fmla="*/ 0 w 4381767"/>
              <a:gd name="connsiteY3" fmla="*/ 400748 h 400748"/>
              <a:gd name="connsiteX4" fmla="*/ 0 w 4381767"/>
              <a:gd name="connsiteY4" fmla="*/ 0 h 400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1767" h="400748">
                <a:moveTo>
                  <a:pt x="0" y="0"/>
                </a:moveTo>
                <a:lnTo>
                  <a:pt x="4381767" y="0"/>
                </a:lnTo>
                <a:lnTo>
                  <a:pt x="4381767" y="400748"/>
                </a:lnTo>
                <a:lnTo>
                  <a:pt x="0" y="40074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bg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2413" tIns="42413" rIns="42413" bIns="42413" numCol="1" spcCol="127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800100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None/>
            </a:pPr>
            <a:r>
              <a:rPr lang="en-US" sz="1400" b="0" kern="1200" dirty="0">
                <a:solidFill>
                  <a:schemeClr val="bg1"/>
                </a:solidFill>
                <a:latin typeface="ITC Avant Garde Std Bk" panose="020B0502020202020204" pitchFamily="34" charset="0"/>
              </a:rPr>
              <a:t>Similar to steel</a:t>
            </a:r>
          </a:p>
          <a:p>
            <a:pPr marL="0" lvl="0" indent="0" defTabSz="800100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None/>
            </a:pPr>
            <a:r>
              <a:rPr lang="en-US" sz="1400" b="0" kern="1200" dirty="0">
                <a:solidFill>
                  <a:schemeClr val="bg1"/>
                </a:solidFill>
                <a:latin typeface="ITC Avant Garde Std Bk" panose="020B0502020202020204" pitchFamily="34" charset="0"/>
              </a:rPr>
              <a:t>High safety factors</a:t>
            </a:r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E3DF3643-4645-4547-A574-7ED0B683EAA5}"/>
              </a:ext>
            </a:extLst>
          </p:cNvPr>
          <p:cNvSpPr/>
          <p:nvPr/>
        </p:nvSpPr>
        <p:spPr>
          <a:xfrm>
            <a:off x="1293813" y="3226902"/>
            <a:ext cx="5801218" cy="400748"/>
          </a:xfrm>
          <a:custGeom>
            <a:avLst/>
            <a:gdLst>
              <a:gd name="connsiteX0" fmla="*/ 0 w 4732020"/>
              <a:gd name="connsiteY0" fmla="*/ 0 h 400748"/>
              <a:gd name="connsiteX1" fmla="*/ 4732020 w 4732020"/>
              <a:gd name="connsiteY1" fmla="*/ 0 h 400748"/>
              <a:gd name="connsiteX2" fmla="*/ 4732020 w 4732020"/>
              <a:gd name="connsiteY2" fmla="*/ 400748 h 400748"/>
              <a:gd name="connsiteX3" fmla="*/ 0 w 4732020"/>
              <a:gd name="connsiteY3" fmla="*/ 400748 h 400748"/>
              <a:gd name="connsiteX4" fmla="*/ 0 w 4732020"/>
              <a:gd name="connsiteY4" fmla="*/ 0 h 400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32020" h="400748">
                <a:moveTo>
                  <a:pt x="0" y="0"/>
                </a:moveTo>
                <a:lnTo>
                  <a:pt x="4732020" y="0"/>
                </a:lnTo>
                <a:lnTo>
                  <a:pt x="4732020" y="400748"/>
                </a:lnTo>
                <a:lnTo>
                  <a:pt x="0" y="40074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bg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2413" tIns="42413" rIns="42413" bIns="42413" numCol="1" spcCol="127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defTabSz="8890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b="1" kern="1200" dirty="0">
                <a:solidFill>
                  <a:schemeClr val="bg1"/>
                </a:solidFill>
                <a:latin typeface="ITC Avant Garde Std Bk" panose="020B0502020202020204" pitchFamily="34" charset="0"/>
              </a:rPr>
              <a:t>Lightweight</a:t>
            </a: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E097FCD7-74DF-43CF-873F-B7D91E72E8A9}"/>
              </a:ext>
            </a:extLst>
          </p:cNvPr>
          <p:cNvSpPr/>
          <p:nvPr/>
        </p:nvSpPr>
        <p:spPr>
          <a:xfrm>
            <a:off x="7355634" y="3220041"/>
            <a:ext cx="4006598" cy="400748"/>
          </a:xfrm>
          <a:custGeom>
            <a:avLst/>
            <a:gdLst>
              <a:gd name="connsiteX0" fmla="*/ 0 w 5517706"/>
              <a:gd name="connsiteY0" fmla="*/ 0 h 400748"/>
              <a:gd name="connsiteX1" fmla="*/ 5517706 w 5517706"/>
              <a:gd name="connsiteY1" fmla="*/ 0 h 400748"/>
              <a:gd name="connsiteX2" fmla="*/ 5517706 w 5517706"/>
              <a:gd name="connsiteY2" fmla="*/ 400748 h 400748"/>
              <a:gd name="connsiteX3" fmla="*/ 0 w 5517706"/>
              <a:gd name="connsiteY3" fmla="*/ 400748 h 400748"/>
              <a:gd name="connsiteX4" fmla="*/ 0 w 5517706"/>
              <a:gd name="connsiteY4" fmla="*/ 0 h 400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7706" h="400748">
                <a:moveTo>
                  <a:pt x="0" y="0"/>
                </a:moveTo>
                <a:lnTo>
                  <a:pt x="5517706" y="0"/>
                </a:lnTo>
                <a:lnTo>
                  <a:pt x="5517706" y="400748"/>
                </a:lnTo>
                <a:lnTo>
                  <a:pt x="0" y="40074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bg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2413" tIns="42413" rIns="42413" bIns="42413" numCol="1" spcCol="127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80010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None/>
            </a:pPr>
            <a:r>
              <a:rPr lang="en-US" sz="1400" b="0" kern="1200" dirty="0">
                <a:solidFill>
                  <a:schemeClr val="bg1"/>
                </a:solidFill>
                <a:latin typeface="ITC Avant Garde Std Bk" panose="020B0502020202020204" pitchFamily="34" charset="0"/>
              </a:rPr>
              <a:t>80% lighter than concrete</a:t>
            </a:r>
          </a:p>
          <a:p>
            <a:pPr marL="0" lvl="0" indent="0" defTabSz="80010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None/>
            </a:pPr>
            <a:r>
              <a:rPr lang="en-US" sz="1400" b="0" kern="1200" dirty="0">
                <a:solidFill>
                  <a:schemeClr val="bg1"/>
                </a:solidFill>
                <a:latin typeface="ITC Avant Garde Std Bk" panose="020B0502020202020204" pitchFamily="34" charset="0"/>
              </a:rPr>
              <a:t>Enables large prefabricated structures</a:t>
            </a:r>
          </a:p>
          <a:p>
            <a:pPr marL="0" lvl="0" indent="0" defTabSz="80010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None/>
            </a:pPr>
            <a:r>
              <a:rPr lang="en-US" sz="1400" b="0" kern="1200" dirty="0">
                <a:solidFill>
                  <a:schemeClr val="bg1"/>
                </a:solidFill>
                <a:latin typeface="ITC Avant Garde Std Bk" panose="020B0502020202020204" pitchFamily="34" charset="0"/>
              </a:rPr>
              <a:t>Reduced cost of support structure</a:t>
            </a: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52E74F62-6736-45FE-A429-EB7B29CB2442}"/>
              </a:ext>
            </a:extLst>
          </p:cNvPr>
          <p:cNvSpPr/>
          <p:nvPr/>
        </p:nvSpPr>
        <p:spPr>
          <a:xfrm>
            <a:off x="1293812" y="4323652"/>
            <a:ext cx="6061821" cy="400748"/>
          </a:xfrm>
          <a:custGeom>
            <a:avLst/>
            <a:gdLst>
              <a:gd name="connsiteX0" fmla="*/ 0 w 4732020"/>
              <a:gd name="connsiteY0" fmla="*/ 0 h 400748"/>
              <a:gd name="connsiteX1" fmla="*/ 4732020 w 4732020"/>
              <a:gd name="connsiteY1" fmla="*/ 0 h 400748"/>
              <a:gd name="connsiteX2" fmla="*/ 4732020 w 4732020"/>
              <a:gd name="connsiteY2" fmla="*/ 400748 h 400748"/>
              <a:gd name="connsiteX3" fmla="*/ 0 w 4732020"/>
              <a:gd name="connsiteY3" fmla="*/ 400748 h 400748"/>
              <a:gd name="connsiteX4" fmla="*/ 0 w 4732020"/>
              <a:gd name="connsiteY4" fmla="*/ 0 h 400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32020" h="400748">
                <a:moveTo>
                  <a:pt x="0" y="0"/>
                </a:moveTo>
                <a:lnTo>
                  <a:pt x="4732020" y="0"/>
                </a:lnTo>
                <a:lnTo>
                  <a:pt x="4732020" y="400748"/>
                </a:lnTo>
                <a:lnTo>
                  <a:pt x="0" y="40074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bg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2413" tIns="42413" rIns="42413" bIns="42413" numCol="1" spcCol="127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defTabSz="6667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b="1" kern="1200" dirty="0">
                <a:solidFill>
                  <a:schemeClr val="bg1"/>
                </a:solidFill>
                <a:latin typeface="ITC Avant Garde Std Bk" panose="020B0502020202020204" pitchFamily="34" charset="0"/>
              </a:rPr>
              <a:t>Architectural/Structural Features</a:t>
            </a:r>
            <a:br>
              <a:rPr lang="en-US" b="1" kern="1200" dirty="0">
                <a:solidFill>
                  <a:schemeClr val="bg1"/>
                </a:solidFill>
                <a:latin typeface="ITC Avant Garde Std Bk" panose="020B0502020202020204" pitchFamily="34" charset="0"/>
              </a:rPr>
            </a:br>
            <a:r>
              <a:rPr lang="en-US" b="1" kern="1200" dirty="0">
                <a:solidFill>
                  <a:schemeClr val="bg1"/>
                </a:solidFill>
                <a:latin typeface="ITC Avant Garde Std Bk" panose="020B0502020202020204" pitchFamily="34" charset="0"/>
              </a:rPr>
              <a:t>Molded into Structure</a:t>
            </a:r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65154EFD-FA8D-471F-A4BF-AF7DB95A6944}"/>
              </a:ext>
            </a:extLst>
          </p:cNvPr>
          <p:cNvSpPr/>
          <p:nvPr/>
        </p:nvSpPr>
        <p:spPr>
          <a:xfrm>
            <a:off x="7355635" y="4308186"/>
            <a:ext cx="3949448" cy="400748"/>
          </a:xfrm>
          <a:custGeom>
            <a:avLst/>
            <a:gdLst>
              <a:gd name="connsiteX0" fmla="*/ 0 w 5319809"/>
              <a:gd name="connsiteY0" fmla="*/ 0 h 400748"/>
              <a:gd name="connsiteX1" fmla="*/ 5319809 w 5319809"/>
              <a:gd name="connsiteY1" fmla="*/ 0 h 400748"/>
              <a:gd name="connsiteX2" fmla="*/ 5319809 w 5319809"/>
              <a:gd name="connsiteY2" fmla="*/ 400748 h 400748"/>
              <a:gd name="connsiteX3" fmla="*/ 0 w 5319809"/>
              <a:gd name="connsiteY3" fmla="*/ 400748 h 400748"/>
              <a:gd name="connsiteX4" fmla="*/ 0 w 5319809"/>
              <a:gd name="connsiteY4" fmla="*/ 0 h 400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19809" h="400748">
                <a:moveTo>
                  <a:pt x="0" y="0"/>
                </a:moveTo>
                <a:lnTo>
                  <a:pt x="5319809" y="0"/>
                </a:lnTo>
                <a:lnTo>
                  <a:pt x="5319809" y="400748"/>
                </a:lnTo>
                <a:lnTo>
                  <a:pt x="0" y="40074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bg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2413" tIns="42413" rIns="42413" bIns="42413" numCol="1" spcCol="127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800100">
              <a:lnSpc>
                <a:spcPct val="100000"/>
              </a:lnSpc>
              <a:spcBef>
                <a:spcPct val="0"/>
              </a:spcBef>
              <a:spcAft>
                <a:spcPts val="100"/>
              </a:spcAft>
              <a:buNone/>
            </a:pPr>
            <a:r>
              <a:rPr lang="en-US" sz="1400" dirty="0">
                <a:solidFill>
                  <a:schemeClr val="bg1"/>
                </a:solidFill>
                <a:latin typeface="ITC Avant Garde Std Bk" panose="020B0502020202020204" pitchFamily="34" charset="0"/>
              </a:rPr>
              <a:t>Variety of sizes and shapes</a:t>
            </a:r>
            <a:endParaRPr lang="en-US" sz="1400" kern="1200" dirty="0">
              <a:solidFill>
                <a:schemeClr val="bg1"/>
              </a:solidFill>
              <a:latin typeface="ITC Avant Garde Std Bk" panose="020B0502020202020204" pitchFamily="34" charset="0"/>
            </a:endParaRPr>
          </a:p>
          <a:p>
            <a:pPr marL="0" lvl="0" indent="0" defTabSz="800100">
              <a:lnSpc>
                <a:spcPct val="100000"/>
              </a:lnSpc>
              <a:spcBef>
                <a:spcPct val="0"/>
              </a:spcBef>
              <a:spcAft>
                <a:spcPts val="100"/>
              </a:spcAft>
              <a:buNone/>
            </a:pPr>
            <a:r>
              <a:rPr lang="en-US" sz="1400" kern="1200" dirty="0">
                <a:solidFill>
                  <a:schemeClr val="bg1"/>
                </a:solidFill>
                <a:latin typeface="ITC Avant Garde Std Bk" panose="020B0502020202020204" pitchFamily="34" charset="0"/>
              </a:rPr>
              <a:t>Many surface finish options</a:t>
            </a:r>
          </a:p>
          <a:p>
            <a:pPr marL="0" lvl="0" indent="0" defTabSz="800100">
              <a:lnSpc>
                <a:spcPct val="100000"/>
              </a:lnSpc>
              <a:spcBef>
                <a:spcPct val="0"/>
              </a:spcBef>
              <a:spcAft>
                <a:spcPts val="100"/>
              </a:spcAft>
              <a:buNone/>
            </a:pPr>
            <a:r>
              <a:rPr lang="en-US" sz="1400" kern="1200" dirty="0">
                <a:solidFill>
                  <a:schemeClr val="bg1"/>
                </a:solidFill>
                <a:latin typeface="ITC Avant Garde Std Bk" panose="020B0502020202020204" pitchFamily="34" charset="0"/>
              </a:rPr>
              <a:t>Color options</a:t>
            </a:r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33EC0F58-C124-43FD-96B3-18419510F3AB}"/>
              </a:ext>
            </a:extLst>
          </p:cNvPr>
          <p:cNvSpPr/>
          <p:nvPr/>
        </p:nvSpPr>
        <p:spPr>
          <a:xfrm>
            <a:off x="1371308" y="5348971"/>
            <a:ext cx="2425424" cy="403032"/>
          </a:xfrm>
          <a:custGeom>
            <a:avLst/>
            <a:gdLst>
              <a:gd name="connsiteX0" fmla="*/ 0 w 2425424"/>
              <a:gd name="connsiteY0" fmla="*/ 0 h 403032"/>
              <a:gd name="connsiteX1" fmla="*/ 2425424 w 2425424"/>
              <a:gd name="connsiteY1" fmla="*/ 0 h 403032"/>
              <a:gd name="connsiteX2" fmla="*/ 2425424 w 2425424"/>
              <a:gd name="connsiteY2" fmla="*/ 403032 h 403032"/>
              <a:gd name="connsiteX3" fmla="*/ 0 w 2425424"/>
              <a:gd name="connsiteY3" fmla="*/ 403032 h 403032"/>
              <a:gd name="connsiteX4" fmla="*/ 0 w 2425424"/>
              <a:gd name="connsiteY4" fmla="*/ 0 h 403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424" h="403032">
                <a:moveTo>
                  <a:pt x="0" y="0"/>
                </a:moveTo>
                <a:lnTo>
                  <a:pt x="2425424" y="0"/>
                </a:lnTo>
                <a:lnTo>
                  <a:pt x="2425424" y="403032"/>
                </a:lnTo>
                <a:lnTo>
                  <a:pt x="0" y="40303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bg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2413" tIns="42413" rIns="42413" bIns="42413" numCol="1" spcCol="127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defTabSz="8001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b="1" kern="1200" dirty="0">
                <a:solidFill>
                  <a:schemeClr val="bg1"/>
                </a:solidFill>
                <a:latin typeface="ITC Avant Garde Std Bk" panose="020B0502020202020204" pitchFamily="34" charset="0"/>
              </a:rPr>
              <a:t>Design Flexibility</a:t>
            </a:r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BA131E34-3F98-4F90-B9C1-19DEE2966889}"/>
              </a:ext>
            </a:extLst>
          </p:cNvPr>
          <p:cNvSpPr/>
          <p:nvPr/>
        </p:nvSpPr>
        <p:spPr>
          <a:xfrm>
            <a:off x="7355635" y="5344190"/>
            <a:ext cx="3949448" cy="400748"/>
          </a:xfrm>
          <a:custGeom>
            <a:avLst/>
            <a:gdLst>
              <a:gd name="connsiteX0" fmla="*/ 0 w 5319809"/>
              <a:gd name="connsiteY0" fmla="*/ 0 h 400748"/>
              <a:gd name="connsiteX1" fmla="*/ 5319809 w 5319809"/>
              <a:gd name="connsiteY1" fmla="*/ 0 h 400748"/>
              <a:gd name="connsiteX2" fmla="*/ 5319809 w 5319809"/>
              <a:gd name="connsiteY2" fmla="*/ 400748 h 400748"/>
              <a:gd name="connsiteX3" fmla="*/ 0 w 5319809"/>
              <a:gd name="connsiteY3" fmla="*/ 400748 h 400748"/>
              <a:gd name="connsiteX4" fmla="*/ 0 w 5319809"/>
              <a:gd name="connsiteY4" fmla="*/ 0 h 400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19809" h="400748">
                <a:moveTo>
                  <a:pt x="0" y="0"/>
                </a:moveTo>
                <a:lnTo>
                  <a:pt x="5319809" y="0"/>
                </a:lnTo>
                <a:lnTo>
                  <a:pt x="5319809" y="400748"/>
                </a:lnTo>
                <a:lnTo>
                  <a:pt x="0" y="40074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bg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2413" tIns="42413" rIns="42413" bIns="42413" numCol="1" spcCol="127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bg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8001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 dirty="0">
                <a:solidFill>
                  <a:schemeClr val="bg1"/>
                </a:solidFill>
                <a:latin typeface="ITC Avant Garde Std Bk" panose="020B0502020202020204" pitchFamily="34" charset="0"/>
              </a:rPr>
              <a:t>Engineered material</a:t>
            </a:r>
          </a:p>
          <a:p>
            <a:pPr marL="0" lvl="0" indent="0" defTabSz="8001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dirty="0">
                <a:solidFill>
                  <a:schemeClr val="bg1"/>
                </a:solidFill>
                <a:latin typeface="ITC Avant Garde Std Bk" panose="020B0502020202020204" pitchFamily="34" charset="0"/>
              </a:rPr>
              <a:t>Structurally efficient to meet requirements</a:t>
            </a:r>
            <a:endParaRPr lang="en-US" sz="1400" kern="1200" dirty="0">
              <a:solidFill>
                <a:schemeClr val="bg1"/>
              </a:solidFill>
              <a:latin typeface="ITC Avant Garde Std Bk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75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012" y="152400"/>
            <a:ext cx="9807101" cy="685800"/>
          </a:xfrm>
        </p:spPr>
        <p:txBody>
          <a:bodyPr/>
          <a:lstStyle/>
          <a:p>
            <a:r>
              <a:rPr lang="en-US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WATERFRONT INFRASTRUCTURE</a:t>
            </a:r>
          </a:p>
        </p:txBody>
      </p:sp>
      <p:pic>
        <p:nvPicPr>
          <p:cNvPr id="14" name="Content Placeholder 10" descr="DSC01359.JPG">
            <a:extLst>
              <a:ext uri="{FF2B5EF4-FFF2-40B4-BE49-F238E27FC236}">
                <a16:creationId xmlns:a16="http://schemas.microsoft.com/office/drawing/2014/main" id="{02752335-CA0E-44E9-9E71-82D1AF3A84B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41424" y="4093414"/>
            <a:ext cx="2750756" cy="2073982"/>
          </a:xfrm>
          <a:prstGeom prst="rect">
            <a:avLst/>
          </a:prstGeom>
          <a:ln>
            <a:noFill/>
          </a:ln>
          <a:effectLst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66E44FF-038C-43AB-83EC-86333F88E9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0597" y="6212772"/>
            <a:ext cx="2819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6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Pier Protection Systems</a:t>
            </a: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27CBBC6F-3771-4A63-A504-C088501177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4703" y="3646257"/>
            <a:ext cx="2895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6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Sheet Piles</a:t>
            </a: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817BDF81-01B2-4C21-AB91-3E09F85AE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4710" y="3661258"/>
            <a:ext cx="2895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6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Ship Berthing</a:t>
            </a:r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C6624E83-1ECD-49E0-BE10-8CB64311F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5412" y="6262974"/>
            <a:ext cx="2895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6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Fender Protection Systems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CF3D8D-0DF3-4F80-9C8D-C4C7E8C52A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485" y="1543837"/>
            <a:ext cx="2744819" cy="205861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C23859A-D38E-40D2-946C-6B11BF0DC9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871" y="4093414"/>
            <a:ext cx="2765310" cy="207398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" name="Picture 3" descr="G:\HT Folders\02 JOBS\10000 Floats &amp; Pump-Outs\2012 Floats &amp; Pump-Outs\10021 Crown Cove Float for San Diego\07 Photos\Installed Pics\FLaot.jpg">
            <a:extLst>
              <a:ext uri="{FF2B5EF4-FFF2-40B4-BE49-F238E27FC236}">
                <a16:creationId xmlns:a16="http://schemas.microsoft.com/office/drawing/2014/main" id="{60BC7C6A-E9DE-46FE-BEDE-B3A90A043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313612" y="1541900"/>
            <a:ext cx="2761635" cy="2071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2">
            <a:extLst>
              <a:ext uri="{FF2B5EF4-FFF2-40B4-BE49-F238E27FC236}">
                <a16:creationId xmlns:a16="http://schemas.microsoft.com/office/drawing/2014/main" id="{817BDF81-01B2-4C21-AB91-3E09F85AE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1735" y="6271343"/>
            <a:ext cx="2895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6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Docks &amp; Marinas</a:t>
            </a:r>
          </a:p>
        </p:txBody>
      </p:sp>
      <p:pic>
        <p:nvPicPr>
          <p:cNvPr id="19" name="Picture 2" descr="Fender Closeup- Bird mess">
            <a:extLst>
              <a:ext uri="{FF2B5EF4-FFF2-40B4-BE49-F238E27FC236}">
                <a16:creationId xmlns:a16="http://schemas.microsoft.com/office/drawing/2014/main" id="{39FE2EBB-4C6B-4120-9AA7-60EA0842D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lum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1612" y="4101943"/>
            <a:ext cx="3100016" cy="2067856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FC11956-6115-1F03-6378-957BB7645EB0}"/>
              </a:ext>
            </a:extLst>
          </p:cNvPr>
          <p:cNvSpPr txBox="1">
            <a:spLocks/>
          </p:cNvSpPr>
          <p:nvPr/>
        </p:nvSpPr>
        <p:spPr>
          <a:xfrm>
            <a:off x="227012" y="1447800"/>
            <a:ext cx="3458752" cy="3124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F47920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Benefits</a:t>
            </a:r>
          </a:p>
          <a:p>
            <a:pPr marL="285750" indent="-285750">
              <a:buClr>
                <a:srgbClr val="F47920"/>
              </a:buClr>
              <a:buFont typeface="Arial" pitchFamily="34" charset="0"/>
              <a:buChar char="•"/>
            </a:pPr>
            <a:r>
              <a:rPr lang="en-US" sz="16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Safe for Marine Environments</a:t>
            </a:r>
          </a:p>
          <a:p>
            <a:pPr marL="285750" indent="-285750">
              <a:buClr>
                <a:srgbClr val="F47920"/>
              </a:buClr>
              <a:buFont typeface="Arial" pitchFamily="34" charset="0"/>
              <a:buChar char="•"/>
            </a:pPr>
            <a:r>
              <a:rPr lang="en-US" sz="16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Corrosion Resistant</a:t>
            </a:r>
          </a:p>
          <a:p>
            <a:pPr marL="285750" indent="-285750">
              <a:buClr>
                <a:srgbClr val="F47920"/>
              </a:buClr>
              <a:buFont typeface="Arial" pitchFamily="34" charset="0"/>
              <a:buChar char="•"/>
            </a:pPr>
            <a:r>
              <a:rPr lang="en-US" sz="16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Resilient in Storms</a:t>
            </a:r>
          </a:p>
          <a:p>
            <a:pPr marL="742950" lvl="1" indent="-285750">
              <a:buClr>
                <a:srgbClr val="F47920"/>
              </a:buClr>
              <a:buFont typeface="Arial" pitchFamily="34" charset="0"/>
              <a:buChar char="•"/>
            </a:pPr>
            <a:r>
              <a:rPr lang="en-US" sz="1400" dirty="0" err="1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StormStrong</a:t>
            </a:r>
            <a:r>
              <a:rPr lang="en-US" sz="14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 Pipe Piles</a:t>
            </a:r>
          </a:p>
          <a:p>
            <a:pPr marL="742950" lvl="1" indent="-285750">
              <a:buClr>
                <a:srgbClr val="F47920"/>
              </a:buClr>
              <a:buFont typeface="Arial" pitchFamily="34" charset="0"/>
              <a:buChar char="•"/>
            </a:pPr>
            <a:r>
              <a:rPr lang="en-US" sz="1400" dirty="0" err="1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StrormStrong</a:t>
            </a:r>
            <a:r>
              <a:rPr lang="en-US" sz="14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 Sheet Piles </a:t>
            </a:r>
          </a:p>
          <a:p>
            <a:pPr marL="285750" indent="-285750">
              <a:buClr>
                <a:srgbClr val="F47920"/>
              </a:buClr>
              <a:buFont typeface="Arial" pitchFamily="34" charset="0"/>
              <a:buChar char="•"/>
            </a:pPr>
            <a:r>
              <a:rPr lang="en-US" sz="16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Lightweight</a:t>
            </a:r>
          </a:p>
          <a:p>
            <a:pPr marL="285750" indent="-285750">
              <a:buClr>
                <a:srgbClr val="F47920"/>
              </a:buClr>
              <a:buFont typeface="Arial" pitchFamily="34" charset="0"/>
              <a:buChar char="•"/>
            </a:pPr>
            <a:r>
              <a:rPr lang="en-US" sz="16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Long Lasting</a:t>
            </a:r>
          </a:p>
        </p:txBody>
      </p:sp>
    </p:spTree>
    <p:extLst>
      <p:ext uri="{BB962C8B-B14F-4D97-AF65-F5344CB8AC3E}">
        <p14:creationId xmlns:p14="http://schemas.microsoft.com/office/powerpoint/2010/main" val="376532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012" y="8792"/>
            <a:ext cx="4953000" cy="1169208"/>
          </a:xfrm>
        </p:spPr>
        <p:txBody>
          <a:bodyPr/>
          <a:lstStyle/>
          <a:p>
            <a:r>
              <a:rPr lang="en-US" sz="32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UTILITY </a:t>
            </a:r>
            <a:br>
              <a:rPr lang="en-US" sz="32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</a:br>
            <a:r>
              <a:rPr lang="en-US" sz="32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INFRASTRUCTURE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67D2EBB-0AFB-42E3-9D9C-FECB86CA49FA}"/>
              </a:ext>
            </a:extLst>
          </p:cNvPr>
          <p:cNvSpPr txBox="1">
            <a:spLocks/>
          </p:cNvSpPr>
          <p:nvPr/>
        </p:nvSpPr>
        <p:spPr>
          <a:xfrm>
            <a:off x="227012" y="1430456"/>
            <a:ext cx="3458752" cy="512274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F47920"/>
              </a:buClr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F47920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StormStrong</a:t>
            </a:r>
            <a:r>
              <a:rPr lang="en-US" sz="2400" dirty="0">
                <a:solidFill>
                  <a:srgbClr val="F47920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 Utility Poles</a:t>
            </a:r>
          </a:p>
          <a:p>
            <a:pPr marL="342900" indent="-342900">
              <a:buClr>
                <a:srgbClr val="F47920"/>
              </a:buClr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F47920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StormStrong</a:t>
            </a:r>
            <a:r>
              <a:rPr lang="en-US" sz="2400" dirty="0">
                <a:solidFill>
                  <a:srgbClr val="F47920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 Crossarms</a:t>
            </a:r>
          </a:p>
          <a:p>
            <a:pPr marL="342900" indent="-342900">
              <a:buClr>
                <a:srgbClr val="F47920"/>
              </a:buClr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F47920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FireStrong</a:t>
            </a:r>
            <a:r>
              <a:rPr lang="en-US" sz="2400" dirty="0">
                <a:solidFill>
                  <a:srgbClr val="F47920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 Utility Poles</a:t>
            </a:r>
          </a:p>
          <a:p>
            <a:endParaRPr lang="en-US" sz="2400" dirty="0">
              <a:solidFill>
                <a:srgbClr val="F47920"/>
              </a:solidFill>
              <a:latin typeface="ITC Avant Garde Std Bk" panose="020B0502020202020204" pitchFamily="34" charset="0"/>
              <a:ea typeface="Avenir Light" charset="0"/>
              <a:cs typeface="Avenir Light" charset="0"/>
            </a:endParaRPr>
          </a:p>
          <a:p>
            <a:r>
              <a:rPr lang="en-US" sz="2400" dirty="0">
                <a:solidFill>
                  <a:srgbClr val="F47920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Benefits</a:t>
            </a:r>
          </a:p>
          <a:p>
            <a:pPr marL="285750" indent="-285750">
              <a:buClr>
                <a:srgbClr val="F47920"/>
              </a:buClr>
              <a:buFont typeface="Arial" pitchFamily="34" charset="0"/>
              <a:buChar char="•"/>
            </a:pPr>
            <a:r>
              <a:rPr lang="en-US" sz="16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Ultimate Grid Reliability</a:t>
            </a:r>
          </a:p>
          <a:p>
            <a:pPr marL="285750" indent="-285750">
              <a:buClr>
                <a:srgbClr val="F47920"/>
              </a:buClr>
              <a:buFont typeface="Arial" pitchFamily="34" charset="0"/>
              <a:buChar char="•"/>
            </a:pPr>
            <a:r>
              <a:rPr lang="en-US" sz="16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Sustainable &amp; Long Lasting</a:t>
            </a:r>
          </a:p>
          <a:p>
            <a:pPr marL="285750" indent="-285750">
              <a:buClr>
                <a:srgbClr val="F47920"/>
              </a:buClr>
              <a:buFont typeface="Arial" pitchFamily="34" charset="0"/>
              <a:buChar char="•"/>
            </a:pPr>
            <a:r>
              <a:rPr lang="en-US" sz="16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Resilient in Storms</a:t>
            </a:r>
          </a:p>
          <a:p>
            <a:pPr marL="742950" lvl="1" indent="-285750">
              <a:buClr>
                <a:srgbClr val="F47920"/>
              </a:buClr>
              <a:buFont typeface="Arial" pitchFamily="34" charset="0"/>
              <a:buChar char="•"/>
            </a:pPr>
            <a:r>
              <a:rPr lang="en-US" sz="1400" dirty="0" err="1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StormStrong</a:t>
            </a:r>
            <a:r>
              <a:rPr lang="en-US" sz="14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® Poles &amp; Crossarms</a:t>
            </a:r>
          </a:p>
          <a:p>
            <a:pPr marL="285750" indent="-285750">
              <a:buClr>
                <a:srgbClr val="F47920"/>
              </a:buClr>
              <a:buFont typeface="Arial" pitchFamily="34" charset="0"/>
              <a:buChar char="•"/>
            </a:pPr>
            <a:r>
              <a:rPr lang="en-US" sz="16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Fire Retardant</a:t>
            </a:r>
          </a:p>
          <a:p>
            <a:pPr marL="742950" lvl="1" indent="-285750">
              <a:buClr>
                <a:srgbClr val="F47920"/>
              </a:buClr>
              <a:buFont typeface="Arial" pitchFamily="34" charset="0"/>
              <a:buChar char="•"/>
            </a:pPr>
            <a:r>
              <a:rPr lang="en-US" sz="1400" dirty="0" err="1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FireStrong</a:t>
            </a:r>
            <a:r>
              <a:rPr lang="en-US" sz="14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™ Poles</a:t>
            </a:r>
          </a:p>
          <a:p>
            <a:pPr marL="285750" indent="-285750">
              <a:buClr>
                <a:srgbClr val="F47920"/>
              </a:buClr>
              <a:buFont typeface="Arial" pitchFamily="34" charset="0"/>
              <a:buChar char="•"/>
            </a:pPr>
            <a:r>
              <a:rPr lang="en-US" sz="16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Lightweight</a:t>
            </a:r>
          </a:p>
          <a:p>
            <a:pPr marL="285750" indent="-285750">
              <a:buClr>
                <a:srgbClr val="F47920"/>
              </a:buClr>
              <a:buFont typeface="Arial" pitchFamily="34" charset="0"/>
              <a:buChar char="•"/>
            </a:pPr>
            <a:r>
              <a:rPr lang="en-US" sz="16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Fast Installation</a:t>
            </a:r>
          </a:p>
          <a:p>
            <a:pPr marL="285750" indent="-285750">
              <a:buClr>
                <a:srgbClr val="F47920"/>
              </a:buClr>
              <a:buFont typeface="Arial" pitchFamily="34" charset="0"/>
              <a:buChar char="•"/>
            </a:pPr>
            <a:r>
              <a:rPr lang="en-US" sz="16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Doesn’t Leach Chemicals into the Ground</a:t>
            </a:r>
          </a:p>
          <a:p>
            <a:pPr marL="285750" indent="-285750">
              <a:buClr>
                <a:srgbClr val="F47920"/>
              </a:buClr>
              <a:buFont typeface="Arial" pitchFamily="34" charset="0"/>
              <a:buChar char="•"/>
            </a:pPr>
            <a:r>
              <a:rPr lang="en-US" sz="16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Pest Resistant</a:t>
            </a:r>
            <a:br>
              <a:rPr lang="en-US" sz="16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</a:br>
            <a:endParaRPr lang="en-US" sz="1600" dirty="0">
              <a:latin typeface="ITC Avant Garde Std Bk" panose="020B0502020202020204" pitchFamily="34" charset="0"/>
              <a:ea typeface="Avenir Light" charset="0"/>
              <a:cs typeface="Avenir Light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0EA7AD-440A-4F93-80CF-E4975F61C9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0012" y="6395393"/>
            <a:ext cx="27950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6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Microcell Poles</a:t>
            </a: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5FDF0D26-A83D-43F4-B4FD-462A0188CC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4317" y="6407315"/>
            <a:ext cx="346889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6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Distribution Poles</a:t>
            </a: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1EC63F1B-43F4-4B92-954E-C02CBC0FD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4212" y="2792741"/>
            <a:ext cx="3657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6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Deadend and Tangent Crossarms</a:t>
            </a:r>
          </a:p>
        </p:txBody>
      </p:sp>
      <p:sp>
        <p:nvSpPr>
          <p:cNvPr id="21" name="TextBox 12">
            <a:extLst>
              <a:ext uri="{FF2B5EF4-FFF2-40B4-BE49-F238E27FC236}">
                <a16:creationId xmlns:a16="http://schemas.microsoft.com/office/drawing/2014/main" id="{0E3A48B9-C2C8-47A8-AA64-B5F6B42FC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6612" y="2785646"/>
            <a:ext cx="320885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6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Transmission Poles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17EFF2E-997D-46E8-B476-CD69ACC62E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87118" y="3622515"/>
            <a:ext cx="3032750" cy="227456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64765BC-66F4-44D7-ABD3-EA37FC1B96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0"/>
          <a:stretch/>
        </p:blipFill>
        <p:spPr>
          <a:xfrm>
            <a:off x="8532812" y="409222"/>
            <a:ext cx="3126632" cy="227880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AF49D7D-BE51-4629-8BA8-35C3B7B6F1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771" y="407546"/>
            <a:ext cx="3454193" cy="230279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6" descr="A picture containing tree, outdoor, sky, flower&#10;&#10;Description automatically generated">
            <a:extLst>
              <a:ext uri="{FF2B5EF4-FFF2-40B4-BE49-F238E27FC236}">
                <a16:creationId xmlns:a16="http://schemas.microsoft.com/office/drawing/2014/main" id="{6647CAD2-D66F-6B47-ECAF-B00DC923ED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661" y="3503390"/>
            <a:ext cx="4166454" cy="278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25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012" y="217533"/>
            <a:ext cx="11201400" cy="533400"/>
          </a:xfrm>
        </p:spPr>
        <p:txBody>
          <a:bodyPr/>
          <a:lstStyle/>
          <a:p>
            <a:r>
              <a:rPr lang="en-US" sz="32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BUILDING PRODUCTS</a:t>
            </a:r>
          </a:p>
        </p:txBody>
      </p:sp>
      <p:pic>
        <p:nvPicPr>
          <p:cNvPr id="4098" name="Picture 2" descr="Tuff Span™ FRP Building Products">
            <a:extLst>
              <a:ext uri="{FF2B5EF4-FFF2-40B4-BE49-F238E27FC236}">
                <a16:creationId xmlns:a16="http://schemas.microsoft.com/office/drawing/2014/main" id="{311A1F1F-7DE7-031D-D5F4-FD67E369F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012" y="1143000"/>
            <a:ext cx="5404402" cy="184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iberglass Siding &amp; Roofing Panels">
            <a:extLst>
              <a:ext uri="{FF2B5EF4-FFF2-40B4-BE49-F238E27FC236}">
                <a16:creationId xmlns:a16="http://schemas.microsoft.com/office/drawing/2014/main" id="{199C4D12-8269-EAC4-3C53-5D2E9143E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012" y="4009862"/>
            <a:ext cx="5404402" cy="184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538FA01F-A197-FFE6-1B24-FCC301F61D5D}"/>
              </a:ext>
            </a:extLst>
          </p:cNvPr>
          <p:cNvSpPr txBox="1">
            <a:spLocks/>
          </p:cNvSpPr>
          <p:nvPr/>
        </p:nvSpPr>
        <p:spPr>
          <a:xfrm>
            <a:off x="5865812" y="3076739"/>
            <a:ext cx="4953000" cy="704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1" kern="1200">
                <a:solidFill>
                  <a:srgbClr val="004A8D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0" dirty="0" err="1">
                <a:solidFill>
                  <a:schemeClr val="tx1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TuffSpan</a:t>
            </a:r>
            <a:r>
              <a:rPr lang="en-US" sz="1600" b="0" dirty="0">
                <a:solidFill>
                  <a:schemeClr val="tx1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 Fiberglass Building Panels &amp; Roofing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262F2E34-A9CE-918D-5DE0-4168A23C0373}"/>
              </a:ext>
            </a:extLst>
          </p:cNvPr>
          <p:cNvSpPr txBox="1">
            <a:spLocks/>
          </p:cNvSpPr>
          <p:nvPr/>
        </p:nvSpPr>
        <p:spPr>
          <a:xfrm>
            <a:off x="5840367" y="5935945"/>
            <a:ext cx="2426058" cy="704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1" kern="1200">
                <a:solidFill>
                  <a:srgbClr val="004A8D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0" dirty="0">
                <a:solidFill>
                  <a:schemeClr val="tx1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FRP Daylighting Panels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460F036A-A480-3A3C-415E-B4C2A960F0AD}"/>
              </a:ext>
            </a:extLst>
          </p:cNvPr>
          <p:cNvSpPr txBox="1">
            <a:spLocks/>
          </p:cNvSpPr>
          <p:nvPr/>
        </p:nvSpPr>
        <p:spPr>
          <a:xfrm>
            <a:off x="209653" y="1070624"/>
            <a:ext cx="5351359" cy="2482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F4792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47920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Corrosive &amp; Harsh Environments</a:t>
            </a:r>
          </a:p>
          <a:p>
            <a:pPr marL="342900" indent="-342900">
              <a:buClr>
                <a:srgbClr val="F4792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47920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Roofing &amp; Siding Products</a:t>
            </a:r>
          </a:p>
          <a:p>
            <a:pPr marL="342900" indent="-342900">
              <a:buClr>
                <a:srgbClr val="F4792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47920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FRP Gutters &amp; Downspouts</a:t>
            </a:r>
          </a:p>
          <a:p>
            <a:pPr marL="342900" indent="-342900">
              <a:buClr>
                <a:srgbClr val="F4792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47920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Purlin &amp; Girts</a:t>
            </a:r>
          </a:p>
          <a:p>
            <a:pPr marL="342900" indent="-342900">
              <a:buClr>
                <a:srgbClr val="F4792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47920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Louvers &amp; Ridge Vents</a:t>
            </a:r>
            <a:endParaRPr lang="en-US" sz="1400" dirty="0">
              <a:latin typeface="ITC Avant Garde Std Bk" panose="020B0502020202020204" pitchFamily="34" charset="0"/>
              <a:ea typeface="Avenir Light" charset="0"/>
              <a:cs typeface="Avenir Light" charset="0"/>
            </a:endParaRPr>
          </a:p>
          <a:p>
            <a:pPr marL="342900" indent="-342900">
              <a:buClr>
                <a:srgbClr val="F47920"/>
              </a:buClr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47920"/>
              </a:solidFill>
              <a:latin typeface="ITC Avant Garde Std Bk" panose="020B0502020202020204" pitchFamily="34" charset="0"/>
              <a:ea typeface="Avenir Light" charset="0"/>
              <a:cs typeface="Avenir Light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6CCFFD-B6A8-CB2B-0670-F067680E3F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8812" y="4014390"/>
            <a:ext cx="2454195" cy="1836972"/>
          </a:xfrm>
          <a:prstGeom prst="rect">
            <a:avLst/>
          </a:prstGeom>
        </p:spPr>
      </p:pic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BB673A53-2819-EA57-F540-DD741DD93C87}"/>
              </a:ext>
            </a:extLst>
          </p:cNvPr>
          <p:cNvSpPr txBox="1">
            <a:spLocks/>
          </p:cNvSpPr>
          <p:nvPr/>
        </p:nvSpPr>
        <p:spPr>
          <a:xfrm>
            <a:off x="3122612" y="5949478"/>
            <a:ext cx="2426058" cy="704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1" kern="1200">
                <a:solidFill>
                  <a:srgbClr val="004A8D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0" dirty="0">
                <a:solidFill>
                  <a:schemeClr val="tx1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Louvers &amp; Ridge Vents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4999C77-1A69-1F26-54DF-00151E2164DC}"/>
              </a:ext>
            </a:extLst>
          </p:cNvPr>
          <p:cNvSpPr txBox="1">
            <a:spLocks/>
          </p:cNvSpPr>
          <p:nvPr/>
        </p:nvSpPr>
        <p:spPr>
          <a:xfrm>
            <a:off x="234127" y="3317954"/>
            <a:ext cx="2888485" cy="33360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F47920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Benefits</a:t>
            </a:r>
            <a:endParaRPr lang="en-US" sz="2000" dirty="0">
              <a:latin typeface="ITC Avant Garde Std Bk" panose="020B0502020202020204" pitchFamily="34" charset="0"/>
              <a:ea typeface="Avenir Light" charset="0"/>
              <a:cs typeface="Avenir Light" charset="0"/>
            </a:endParaRPr>
          </a:p>
          <a:p>
            <a:pPr marL="285750" indent="-285750">
              <a:buClr>
                <a:srgbClr val="F47920"/>
              </a:buClr>
              <a:buFont typeface="Arial" pitchFamily="34" charset="0"/>
              <a:buChar char="•"/>
            </a:pPr>
            <a:r>
              <a:rPr lang="en-US" sz="14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Energy Efficient Translucent or Semi-Translucent Products </a:t>
            </a:r>
          </a:p>
          <a:p>
            <a:pPr marL="285750" indent="-285750">
              <a:buClr>
                <a:srgbClr val="F47920"/>
              </a:buClr>
              <a:buFont typeface="Arial" pitchFamily="34" charset="0"/>
              <a:buChar char="•"/>
            </a:pPr>
            <a:r>
              <a:rPr lang="en-US" sz="14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Corrosion Resistant</a:t>
            </a:r>
          </a:p>
          <a:p>
            <a:pPr marL="285750" indent="-285750">
              <a:buClr>
                <a:srgbClr val="F47920"/>
              </a:buClr>
              <a:buFont typeface="Arial" pitchFamily="34" charset="0"/>
              <a:buChar char="•"/>
            </a:pPr>
            <a:r>
              <a:rPr lang="en-US" sz="14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FM Approved</a:t>
            </a:r>
          </a:p>
          <a:p>
            <a:pPr marL="285750" indent="-285750">
              <a:buClr>
                <a:srgbClr val="F47920"/>
              </a:buClr>
              <a:buFont typeface="Arial" pitchFamily="34" charset="0"/>
              <a:buChar char="•"/>
            </a:pPr>
            <a:r>
              <a:rPr lang="en-US" sz="14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Designed for Severe Weather &amp; Hurricanes</a:t>
            </a:r>
          </a:p>
          <a:p>
            <a:pPr marL="285750" indent="-285750">
              <a:buClr>
                <a:srgbClr val="F47920"/>
              </a:buClr>
              <a:buFont typeface="Arial" pitchFamily="34" charset="0"/>
              <a:buChar char="•"/>
            </a:pPr>
            <a:r>
              <a:rPr lang="en-US" sz="14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RF Transparent</a:t>
            </a:r>
          </a:p>
          <a:p>
            <a:pPr marL="285750" indent="-285750">
              <a:buClr>
                <a:srgbClr val="F47920"/>
              </a:buClr>
              <a:buFont typeface="Arial" pitchFamily="34" charset="0"/>
              <a:buChar char="•"/>
            </a:pPr>
            <a:r>
              <a:rPr lang="en-US" sz="14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Low Life-Cycle Cost</a:t>
            </a:r>
          </a:p>
          <a:p>
            <a:pPr>
              <a:buClr>
                <a:srgbClr val="F47920"/>
              </a:buClr>
            </a:pPr>
            <a:endParaRPr lang="en-US" sz="1400" dirty="0">
              <a:latin typeface="ITC Avant Garde Std Bk" panose="020B0502020202020204" pitchFamily="34" charset="0"/>
              <a:ea typeface="Avenir Light" charset="0"/>
              <a:cs typeface="Avenir Light" charset="0"/>
            </a:endParaRPr>
          </a:p>
          <a:p>
            <a:pPr marL="342900" indent="-342900">
              <a:buClr>
                <a:srgbClr val="F47920"/>
              </a:buClr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47920"/>
              </a:solidFill>
              <a:latin typeface="ITC Avant Garde Std Bk" panose="020B0502020202020204" pitchFamily="34" charset="0"/>
              <a:ea typeface="Avenir Light" charset="0"/>
              <a:cs typeface="Avenir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98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46" y="228600"/>
            <a:ext cx="4038600" cy="533400"/>
          </a:xfrm>
        </p:spPr>
        <p:txBody>
          <a:bodyPr/>
          <a:lstStyle/>
          <a:p>
            <a:r>
              <a:rPr lang="en-US" sz="32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BRIDGE DECKING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67D2EBB-0AFB-42E3-9D9C-FECB86CA49FA}"/>
              </a:ext>
            </a:extLst>
          </p:cNvPr>
          <p:cNvSpPr txBox="1">
            <a:spLocks/>
          </p:cNvSpPr>
          <p:nvPr/>
        </p:nvSpPr>
        <p:spPr>
          <a:xfrm>
            <a:off x="208546" y="1398627"/>
            <a:ext cx="3657599" cy="31242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F4792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47920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Vehicle Decking</a:t>
            </a:r>
          </a:p>
          <a:p>
            <a:pPr marL="342900" indent="-342900">
              <a:buClr>
                <a:srgbClr val="F4792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47920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Pedestrian Decking</a:t>
            </a:r>
          </a:p>
          <a:p>
            <a:pPr marL="342900" indent="-342900">
              <a:buClr>
                <a:srgbClr val="F4792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47920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Sidewalks</a:t>
            </a:r>
          </a:p>
          <a:p>
            <a:endParaRPr lang="en-US" sz="2000" dirty="0">
              <a:latin typeface="ITC Avant Garde Std Bk" panose="020B0502020202020204" pitchFamily="34" charset="0"/>
              <a:ea typeface="Avenir Light" charset="0"/>
              <a:cs typeface="Avenir Light" charset="0"/>
            </a:endParaRPr>
          </a:p>
          <a:p>
            <a:r>
              <a:rPr lang="en-US" sz="2000" dirty="0">
                <a:solidFill>
                  <a:srgbClr val="F47920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Benefits</a:t>
            </a:r>
          </a:p>
          <a:p>
            <a:pPr marL="285750" indent="-285750">
              <a:buClr>
                <a:srgbClr val="F47920"/>
              </a:buClr>
              <a:buFont typeface="Arial" pitchFamily="34" charset="0"/>
              <a:buChar char="•"/>
            </a:pPr>
            <a:r>
              <a:rPr lang="en-US" sz="16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Long lasting</a:t>
            </a:r>
          </a:p>
          <a:p>
            <a:pPr marL="285750" indent="-285750">
              <a:buClr>
                <a:srgbClr val="F47920"/>
              </a:buClr>
              <a:buFont typeface="Arial" pitchFamily="34" charset="0"/>
              <a:buChar char="•"/>
            </a:pPr>
            <a:r>
              <a:rPr lang="en-US" sz="16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Lightweight</a:t>
            </a:r>
          </a:p>
          <a:p>
            <a:pPr marL="285750" indent="-285750">
              <a:buClr>
                <a:srgbClr val="F47920"/>
              </a:buClr>
              <a:buFont typeface="Arial" pitchFamily="34" charset="0"/>
              <a:buChar char="•"/>
            </a:pPr>
            <a:r>
              <a:rPr lang="en-US" sz="16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Fast installation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65C3DB-B1D6-4722-9B8B-97C6E735C90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8413" y="3507111"/>
            <a:ext cx="4092118" cy="306908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4C349F-6633-44DA-9441-A6C66F205C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1716" y="2332240"/>
            <a:ext cx="2781301" cy="190925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B930A8-63F7-4A66-AA1B-781A5B3A6A6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8412" y="228600"/>
            <a:ext cx="4092118" cy="306908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AD56A2-696D-4C5A-B24F-8266778EA6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716" y="4495864"/>
            <a:ext cx="2781301" cy="20859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EF4FF8F-BF40-4745-81CF-E028A6E5A4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108" y="228600"/>
            <a:ext cx="2750515" cy="182880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48616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012" y="173042"/>
            <a:ext cx="11116615" cy="685800"/>
          </a:xfrm>
        </p:spPr>
        <p:txBody>
          <a:bodyPr/>
          <a:lstStyle/>
          <a:p>
            <a:r>
              <a:rPr lang="en-US" sz="32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RAIL PLATFORMS &amp; TRANSIT INFRASTRUCTURE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67D2EBB-0AFB-42E3-9D9C-FECB86CA49FA}"/>
              </a:ext>
            </a:extLst>
          </p:cNvPr>
          <p:cNvSpPr txBox="1">
            <a:spLocks/>
          </p:cNvSpPr>
          <p:nvPr/>
        </p:nvSpPr>
        <p:spPr>
          <a:xfrm>
            <a:off x="227012" y="1295400"/>
            <a:ext cx="3657599" cy="3124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F4792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47920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Platform Panels</a:t>
            </a:r>
          </a:p>
          <a:p>
            <a:pPr marL="342900" indent="-342900">
              <a:buClr>
                <a:srgbClr val="F4792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47920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Rail Covers</a:t>
            </a:r>
          </a:p>
          <a:p>
            <a:endParaRPr lang="en-US" sz="1000" dirty="0">
              <a:latin typeface="ITC Avant Garde Std Bk" panose="020B0502020202020204" pitchFamily="34" charset="0"/>
              <a:ea typeface="Avenir Light" charset="0"/>
              <a:cs typeface="Avenir Light" charset="0"/>
            </a:endParaRPr>
          </a:p>
          <a:p>
            <a:r>
              <a:rPr lang="en-US" sz="2400" dirty="0">
                <a:solidFill>
                  <a:srgbClr val="F47920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Benefits</a:t>
            </a:r>
          </a:p>
          <a:p>
            <a:pPr marL="285750" indent="-285750">
              <a:buClr>
                <a:srgbClr val="F47920"/>
              </a:buClr>
              <a:buFont typeface="Arial" pitchFamily="34" charset="0"/>
              <a:buChar char="•"/>
            </a:pPr>
            <a:r>
              <a:rPr lang="en-US" sz="16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Long lasting</a:t>
            </a:r>
          </a:p>
          <a:p>
            <a:pPr marL="285750" indent="-285750">
              <a:buClr>
                <a:srgbClr val="F47920"/>
              </a:buClr>
              <a:buFont typeface="Arial" pitchFamily="34" charset="0"/>
              <a:buChar char="•"/>
            </a:pPr>
            <a:r>
              <a:rPr lang="en-US" sz="16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Corrosion resistance</a:t>
            </a:r>
          </a:p>
          <a:p>
            <a:pPr marL="285750" indent="-285750">
              <a:buClr>
                <a:srgbClr val="F47920"/>
              </a:buClr>
              <a:buFont typeface="Arial" pitchFamily="34" charset="0"/>
              <a:buChar char="•"/>
            </a:pPr>
            <a:r>
              <a:rPr lang="en-US" sz="16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Fast installation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379813-ED44-4380-A599-83D125BE5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9497" y="3925572"/>
            <a:ext cx="3458752" cy="2594240"/>
          </a:xfrm>
          <a:prstGeom prst="rect">
            <a:avLst/>
          </a:prstGeom>
          <a:noFill/>
        </p:spPr>
      </p:pic>
      <p:pic>
        <p:nvPicPr>
          <p:cNvPr id="10" name="Picture 9" descr="A train is parked on the side of a building&#10;&#10;Description automatically generated">
            <a:extLst>
              <a:ext uri="{FF2B5EF4-FFF2-40B4-BE49-F238E27FC236}">
                <a16:creationId xmlns:a16="http://schemas.microsoft.com/office/drawing/2014/main" id="{DDDC7B80-2BA0-4E31-8C75-0B0D105806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374"/>
          <a:stretch/>
        </p:blipFill>
        <p:spPr>
          <a:xfrm flipH="1">
            <a:off x="8333724" y="1026786"/>
            <a:ext cx="3238503" cy="2594240"/>
          </a:xfrm>
          <a:prstGeom prst="rect">
            <a:avLst/>
          </a:prstGeom>
        </p:spPr>
      </p:pic>
      <p:pic>
        <p:nvPicPr>
          <p:cNvPr id="11" name="Picture 10" descr="A train traveling down train tracks near a station&#10;&#10;Description automatically generated">
            <a:extLst>
              <a:ext uri="{FF2B5EF4-FFF2-40B4-BE49-F238E27FC236}">
                <a16:creationId xmlns:a16="http://schemas.microsoft.com/office/drawing/2014/main" id="{4D44ED3D-6D0C-494B-B4B3-B1FB781FC6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36" r="4667"/>
          <a:stretch/>
        </p:blipFill>
        <p:spPr>
          <a:xfrm>
            <a:off x="4199497" y="1026786"/>
            <a:ext cx="3657600" cy="2594240"/>
          </a:xfrm>
          <a:prstGeom prst="rect">
            <a:avLst/>
          </a:prstGeom>
        </p:spPr>
      </p:pic>
      <p:pic>
        <p:nvPicPr>
          <p:cNvPr id="12" name="Picture 11" descr="A yellow train pulling into a station&#10;&#10;Description automatically generated">
            <a:extLst>
              <a:ext uri="{FF2B5EF4-FFF2-40B4-BE49-F238E27FC236}">
                <a16:creationId xmlns:a16="http://schemas.microsoft.com/office/drawing/2014/main" id="{515F6797-AF44-4E4F-8BCA-AE6A4A4803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201"/>
          <a:stretch/>
        </p:blipFill>
        <p:spPr>
          <a:xfrm>
            <a:off x="8040647" y="3925572"/>
            <a:ext cx="3531580" cy="258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61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012" y="217533"/>
            <a:ext cx="9525000" cy="533400"/>
          </a:xfrm>
        </p:spPr>
        <p:txBody>
          <a:bodyPr/>
          <a:lstStyle/>
          <a:p>
            <a:r>
              <a:rPr lang="en-US" sz="32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WATER &amp; WASTEWATER INFRASTRUCTURE</a:t>
            </a:r>
          </a:p>
        </p:txBody>
      </p:sp>
      <p:sp>
        <p:nvSpPr>
          <p:cNvPr id="26" name="Content Placeholder 1">
            <a:extLst>
              <a:ext uri="{FF2B5EF4-FFF2-40B4-BE49-F238E27FC236}">
                <a16:creationId xmlns:a16="http://schemas.microsoft.com/office/drawing/2014/main" id="{6250A063-CD96-4B8C-A71E-CD26C5A180C8}"/>
              </a:ext>
            </a:extLst>
          </p:cNvPr>
          <p:cNvSpPr txBox="1">
            <a:spLocks/>
          </p:cNvSpPr>
          <p:nvPr/>
        </p:nvSpPr>
        <p:spPr>
          <a:xfrm>
            <a:off x="9291568" y="5769734"/>
            <a:ext cx="2670244" cy="704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1" kern="1200">
                <a:solidFill>
                  <a:srgbClr val="004A8D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0" dirty="0">
                <a:solidFill>
                  <a:schemeClr val="tx1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Municipal Odor Control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1FA4418-0716-4B94-8584-4AFC87335AD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2961" y="3889400"/>
            <a:ext cx="5187402" cy="1782515"/>
          </a:xfrm>
          <a:prstGeom prst="rect">
            <a:avLst/>
          </a:prstGeom>
          <a:ln>
            <a:noFill/>
          </a:ln>
          <a:effectLst/>
        </p:spPr>
      </p:pic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B8FF83CE-EFA3-4079-9BAC-9D75DAC5BCD7}"/>
              </a:ext>
            </a:extLst>
          </p:cNvPr>
          <p:cNvSpPr txBox="1">
            <a:spLocks/>
          </p:cNvSpPr>
          <p:nvPr/>
        </p:nvSpPr>
        <p:spPr>
          <a:xfrm>
            <a:off x="3957520" y="5817553"/>
            <a:ext cx="2063984" cy="3911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1" kern="1200">
                <a:solidFill>
                  <a:srgbClr val="004A8D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0" dirty="0">
                <a:solidFill>
                  <a:schemeClr val="tx1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Cover Systems</a:t>
            </a:r>
            <a:endParaRPr lang="en-US" sz="1600" b="0" dirty="0">
              <a:latin typeface="ITC Avant Garde Std Bk" panose="020B0502020202020204" pitchFamily="34" charset="0"/>
              <a:ea typeface="Avenir Light" charset="0"/>
              <a:cs typeface="Avenir Light" charset="0"/>
            </a:endParaRPr>
          </a:p>
        </p:txBody>
      </p:sp>
      <p:pic>
        <p:nvPicPr>
          <p:cNvPr id="6146" name="Picture 2" descr="Fiberglass (FRP) Baffle Wall">
            <a:hlinkClick r:id="rId3"/>
            <a:extLst>
              <a:ext uri="{FF2B5EF4-FFF2-40B4-BE49-F238E27FC236}">
                <a16:creationId xmlns:a16="http://schemas.microsoft.com/office/drawing/2014/main" id="{D9493602-4C75-E7A9-FC84-ACA760912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012" y="1143176"/>
            <a:ext cx="2393668" cy="180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32CE400D-122F-F93F-9935-B7B50C698911}"/>
              </a:ext>
            </a:extLst>
          </p:cNvPr>
          <p:cNvSpPr txBox="1">
            <a:spLocks/>
          </p:cNvSpPr>
          <p:nvPr/>
        </p:nvSpPr>
        <p:spPr>
          <a:xfrm>
            <a:off x="6627812" y="3041170"/>
            <a:ext cx="2209800" cy="704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1" kern="1200">
                <a:solidFill>
                  <a:srgbClr val="004A8D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0" dirty="0">
                <a:solidFill>
                  <a:schemeClr val="tx1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Fiberglass Baffle Wall</a:t>
            </a:r>
          </a:p>
        </p:txBody>
      </p:sp>
      <p:pic>
        <p:nvPicPr>
          <p:cNvPr id="6148" name="Picture 4" descr="Fiberglass Clarifier Products">
            <a:hlinkClick r:id="rId5"/>
            <a:extLst>
              <a:ext uri="{FF2B5EF4-FFF2-40B4-BE49-F238E27FC236}">
                <a16:creationId xmlns:a16="http://schemas.microsoft.com/office/drawing/2014/main" id="{3D5C7B12-4C7E-8F2E-68F2-FA932E588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961" y="1150194"/>
            <a:ext cx="2384352" cy="179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B8C23A9-B806-8F1F-8826-690A1D3CF652}"/>
              </a:ext>
            </a:extLst>
          </p:cNvPr>
          <p:cNvSpPr txBox="1">
            <a:spLocks/>
          </p:cNvSpPr>
          <p:nvPr/>
        </p:nvSpPr>
        <p:spPr>
          <a:xfrm>
            <a:off x="3987029" y="3065642"/>
            <a:ext cx="2107383" cy="704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1" kern="1200">
                <a:solidFill>
                  <a:srgbClr val="004A8D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0" dirty="0">
                <a:solidFill>
                  <a:schemeClr val="tx1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FRP Clarifier Products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32F936E-2263-8C0E-BFA7-F2485BB65D56}"/>
              </a:ext>
            </a:extLst>
          </p:cNvPr>
          <p:cNvSpPr txBox="1">
            <a:spLocks/>
          </p:cNvSpPr>
          <p:nvPr/>
        </p:nvSpPr>
        <p:spPr>
          <a:xfrm>
            <a:off x="208974" y="1143000"/>
            <a:ext cx="3777195" cy="44196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F4792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47920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Sustainable FRP Design</a:t>
            </a:r>
          </a:p>
          <a:p>
            <a:pPr marL="342900" indent="-342900">
              <a:buClr>
                <a:srgbClr val="F4792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47920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Fiberglass Tank Covers</a:t>
            </a:r>
          </a:p>
          <a:p>
            <a:pPr marL="342900" indent="-342900">
              <a:buClr>
                <a:srgbClr val="F4792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47920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Baffle Walls</a:t>
            </a:r>
          </a:p>
          <a:p>
            <a:pPr marL="342900" indent="-342900">
              <a:buClr>
                <a:srgbClr val="F4792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47920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Clarifier Products</a:t>
            </a:r>
          </a:p>
          <a:p>
            <a:pPr marL="342900" indent="-342900">
              <a:buClr>
                <a:srgbClr val="F4792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47920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Benefits: </a:t>
            </a:r>
          </a:p>
          <a:p>
            <a:pPr marL="800100" lvl="1" indent="-342900">
              <a:buClr>
                <a:srgbClr val="F4792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Odor control </a:t>
            </a:r>
          </a:p>
          <a:p>
            <a:pPr marL="800100" lvl="1" indent="-342900">
              <a:buClr>
                <a:srgbClr val="F4792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Improved tank process efficiencies</a:t>
            </a:r>
          </a:p>
          <a:p>
            <a:pPr marL="800100" lvl="1" indent="-342900">
              <a:buClr>
                <a:srgbClr val="F4792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Protection from debris and  UV</a:t>
            </a:r>
          </a:p>
          <a:p>
            <a:pPr marL="800100" lvl="1" indent="-342900">
              <a:buClr>
                <a:srgbClr val="F4792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Easy to install </a:t>
            </a:r>
          </a:p>
          <a:p>
            <a:pPr marL="800100" lvl="1" indent="-342900">
              <a:buClr>
                <a:srgbClr val="F4792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Lightweight  - less risk to existing, older structures </a:t>
            </a:r>
          </a:p>
          <a:p>
            <a:pPr marL="800100" lvl="1" indent="-342900">
              <a:buClr>
                <a:srgbClr val="F4792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Improved tank cover operator accessibility and safety</a:t>
            </a:r>
          </a:p>
          <a:p>
            <a:pPr marL="800100" lvl="1" indent="-342900">
              <a:buClr>
                <a:srgbClr val="F47920"/>
              </a:buClr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F47920"/>
              </a:solidFill>
              <a:latin typeface="ITC Avant Garde Std Bk" panose="020B0502020202020204" pitchFamily="34" charset="0"/>
              <a:ea typeface="Avenir Light" charset="0"/>
              <a:cs typeface="Avenir Light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FC879E-51DA-A3B1-8408-F3B7800110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0597" y="3904577"/>
            <a:ext cx="2356451" cy="176733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150" name="Picture 6" descr="Fiberglass Tank Covers">
            <a:hlinkClick r:id="rId8"/>
            <a:extLst>
              <a:ext uri="{FF2B5EF4-FFF2-40B4-BE49-F238E27FC236}">
                <a16:creationId xmlns:a16="http://schemas.microsoft.com/office/drawing/2014/main" id="{551CF22F-E4F9-B0DA-EB78-6A473E881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5255" y="1156188"/>
            <a:ext cx="2351793" cy="177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7FF90189-22FB-6BFE-6D1D-C8BD01CFEC88}"/>
              </a:ext>
            </a:extLst>
          </p:cNvPr>
          <p:cNvSpPr txBox="1">
            <a:spLocks/>
          </p:cNvSpPr>
          <p:nvPr/>
        </p:nvSpPr>
        <p:spPr>
          <a:xfrm>
            <a:off x="9291568" y="3041170"/>
            <a:ext cx="2209800" cy="704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1" kern="1200">
                <a:solidFill>
                  <a:srgbClr val="004A8D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0" dirty="0">
                <a:solidFill>
                  <a:schemeClr val="tx1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Fiberglass Tank Covers</a:t>
            </a:r>
          </a:p>
        </p:txBody>
      </p:sp>
    </p:spTree>
    <p:extLst>
      <p:ext uri="{BB962C8B-B14F-4D97-AF65-F5344CB8AC3E}">
        <p14:creationId xmlns:p14="http://schemas.microsoft.com/office/powerpoint/2010/main" val="102604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012" y="217533"/>
            <a:ext cx="11201400" cy="533400"/>
          </a:xfrm>
        </p:spPr>
        <p:txBody>
          <a:bodyPr/>
          <a:lstStyle/>
          <a:p>
            <a:r>
              <a:rPr lang="en-US" sz="32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CABLE MANAGEMENT SYSTEMS</a:t>
            </a:r>
          </a:p>
        </p:txBody>
      </p:sp>
      <p:pic>
        <p:nvPicPr>
          <p:cNvPr id="5122" name="Picture 2" descr="Industrial Wire &amp; Cable Management ">
            <a:extLst>
              <a:ext uri="{FF2B5EF4-FFF2-40B4-BE49-F238E27FC236}">
                <a16:creationId xmlns:a16="http://schemas.microsoft.com/office/drawing/2014/main" id="{95E186F6-B842-8458-0E40-656699C78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490" y="1143000"/>
            <a:ext cx="6038022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iberglass Ladder Type Cable Tray">
            <a:extLst>
              <a:ext uri="{FF2B5EF4-FFF2-40B4-BE49-F238E27FC236}">
                <a16:creationId xmlns:a16="http://schemas.microsoft.com/office/drawing/2014/main" id="{12522462-DAA3-2ED0-A448-5631F0F7F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712" y="4069870"/>
            <a:ext cx="6038022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4ECAB408-EAF6-1213-9AA8-7924C16F4CC2}"/>
              </a:ext>
            </a:extLst>
          </p:cNvPr>
          <p:cNvSpPr txBox="1">
            <a:spLocks/>
          </p:cNvSpPr>
          <p:nvPr/>
        </p:nvSpPr>
        <p:spPr>
          <a:xfrm>
            <a:off x="5713412" y="3305340"/>
            <a:ext cx="2426058" cy="704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1" kern="1200">
                <a:solidFill>
                  <a:srgbClr val="004A8D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0" dirty="0">
                <a:solidFill>
                  <a:schemeClr val="tx1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Industrial Cable &amp; Wire Management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AD38D684-08D6-4EB6-3659-C2C11C505BDB}"/>
              </a:ext>
            </a:extLst>
          </p:cNvPr>
          <p:cNvSpPr txBox="1">
            <a:spLocks/>
          </p:cNvSpPr>
          <p:nvPr/>
        </p:nvSpPr>
        <p:spPr>
          <a:xfrm>
            <a:off x="5739598" y="6212008"/>
            <a:ext cx="2426058" cy="704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1" kern="1200">
                <a:solidFill>
                  <a:srgbClr val="004A8D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0" dirty="0">
                <a:solidFill>
                  <a:schemeClr val="tx1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Fiberglass Ladder Type Cable Tray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BAFBD29-44F0-48FB-E53B-CD25C99248D0}"/>
              </a:ext>
            </a:extLst>
          </p:cNvPr>
          <p:cNvSpPr txBox="1">
            <a:spLocks/>
          </p:cNvSpPr>
          <p:nvPr/>
        </p:nvSpPr>
        <p:spPr>
          <a:xfrm>
            <a:off x="209653" y="1070624"/>
            <a:ext cx="5351359" cy="35013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F4792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47920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Corrosive &amp; Harsh Environments</a:t>
            </a:r>
          </a:p>
          <a:p>
            <a:pPr marL="342900" indent="-342900">
              <a:buClr>
                <a:srgbClr val="F4792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47920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Cable Management Products </a:t>
            </a:r>
          </a:p>
          <a:p>
            <a:pPr marL="342900" indent="-342900">
              <a:buClr>
                <a:srgbClr val="F4792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47920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Standard &amp; Ladder Cable Trays</a:t>
            </a:r>
          </a:p>
          <a:p>
            <a:pPr marL="342900" indent="-342900">
              <a:buClr>
                <a:srgbClr val="F4792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47920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Wireways, Stands &amp; Struts</a:t>
            </a:r>
          </a:p>
          <a:p>
            <a:pPr marL="342900" indent="-342900">
              <a:buClr>
                <a:srgbClr val="F4792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47920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Structural supports for high to low voltage electrical, instrumentation, sensor and communication cables</a:t>
            </a:r>
          </a:p>
          <a:p>
            <a:pPr marL="342900" indent="-342900">
              <a:buClr>
                <a:srgbClr val="F4792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47920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Resin technologies include non-conductive and conductive technologies in addition to safer FST systems </a:t>
            </a:r>
          </a:p>
        </p:txBody>
      </p:sp>
    </p:spTree>
    <p:extLst>
      <p:ext uri="{BB962C8B-B14F-4D97-AF65-F5344CB8AC3E}">
        <p14:creationId xmlns:p14="http://schemas.microsoft.com/office/powerpoint/2010/main" val="139414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653" y="160787"/>
            <a:ext cx="8991600" cy="609600"/>
          </a:xfrm>
        </p:spPr>
        <p:txBody>
          <a:bodyPr/>
          <a:lstStyle/>
          <a:p>
            <a:r>
              <a:rPr lang="en-US" sz="32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OEM &amp; CUSTOM MANUFACTURING</a:t>
            </a:r>
          </a:p>
        </p:txBody>
      </p:sp>
      <p:pic>
        <p:nvPicPr>
          <p:cNvPr id="11" name="Content Placeholder 6" descr="A close up of a door&#10;&#10;Description automatically generated">
            <a:extLst>
              <a:ext uri="{FF2B5EF4-FFF2-40B4-BE49-F238E27FC236}">
                <a16:creationId xmlns:a16="http://schemas.microsoft.com/office/drawing/2014/main" id="{33B5175C-A068-431F-BDB8-C31B6E9C5E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012" y="3293742"/>
            <a:ext cx="3268239" cy="245118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706382-19B9-46B2-B55C-B50990B631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1029" y="3293742"/>
            <a:ext cx="3517309" cy="24511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Placeholder 7">
            <a:extLst>
              <a:ext uri="{FF2B5EF4-FFF2-40B4-BE49-F238E27FC236}">
                <a16:creationId xmlns:a16="http://schemas.microsoft.com/office/drawing/2014/main" id="{D0BF9615-B5B8-4A4E-ABAE-D1D6452887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4589" y="3293742"/>
            <a:ext cx="3536749" cy="2451180"/>
          </a:xfrm>
          <a:prstGeom prst="rect">
            <a:avLst/>
          </a:prstGeom>
        </p:spPr>
      </p:pic>
      <p:sp>
        <p:nvSpPr>
          <p:cNvPr id="13" name="TextBox 8">
            <a:extLst>
              <a:ext uri="{FF2B5EF4-FFF2-40B4-BE49-F238E27FC236}">
                <a16:creationId xmlns:a16="http://schemas.microsoft.com/office/drawing/2014/main" id="{1EC63F1B-43F4-4B92-954E-C02CBC0FD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3212" y="5879812"/>
            <a:ext cx="346889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6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Bucket Truck Jibs</a:t>
            </a: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1EC63F1B-43F4-4B92-954E-C02CBC0FD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812" y="5879812"/>
            <a:ext cx="346889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6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Cold Storage Medical Shipping Containers</a:t>
            </a: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1EC63F1B-43F4-4B92-954E-C02CBC0FD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9412" y="5925666"/>
            <a:ext cx="346889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6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Crane Outrigger Pads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67D2EBB-0AFB-42E3-9D9C-FECB86CA49FA}"/>
              </a:ext>
            </a:extLst>
          </p:cNvPr>
          <p:cNvSpPr txBox="1">
            <a:spLocks/>
          </p:cNvSpPr>
          <p:nvPr/>
        </p:nvSpPr>
        <p:spPr>
          <a:xfrm>
            <a:off x="209653" y="1070625"/>
            <a:ext cx="8416717" cy="1922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F4792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47920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Most are Long-term Productions</a:t>
            </a:r>
          </a:p>
          <a:p>
            <a:pPr marL="342900" indent="-342900">
              <a:buClr>
                <a:srgbClr val="F4792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47920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Critical parts of our customer’s systems</a:t>
            </a:r>
          </a:p>
          <a:p>
            <a:pPr marL="342900" indent="-342900">
              <a:buClr>
                <a:srgbClr val="F4792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47920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Both Design/Build &amp; Build-to-Print</a:t>
            </a:r>
          </a:p>
          <a:p>
            <a:pPr marL="342900" indent="-342900">
              <a:buClr>
                <a:srgbClr val="F4792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47920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Most are proprietary for economic competitiveness</a:t>
            </a:r>
          </a:p>
        </p:txBody>
      </p:sp>
    </p:spTree>
    <p:extLst>
      <p:ext uri="{BB962C8B-B14F-4D97-AF65-F5344CB8AC3E}">
        <p14:creationId xmlns:p14="http://schemas.microsoft.com/office/powerpoint/2010/main" val="33274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478" y="228600"/>
            <a:ext cx="4532868" cy="1524000"/>
          </a:xfrm>
        </p:spPr>
        <p:txBody>
          <a:bodyPr/>
          <a:lstStyle/>
          <a:p>
            <a:r>
              <a:rPr lang="en-US" sz="32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PEDESTRIAN &amp; SAFETY ACCESS STRUCTURES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67D2EBB-0AFB-42E3-9D9C-FECB86CA49FA}"/>
              </a:ext>
            </a:extLst>
          </p:cNvPr>
          <p:cNvSpPr txBox="1">
            <a:spLocks/>
          </p:cNvSpPr>
          <p:nvPr/>
        </p:nvSpPr>
        <p:spPr>
          <a:xfrm>
            <a:off x="227012" y="1981200"/>
            <a:ext cx="3886200" cy="3124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F4792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47920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Pedestrian Bridges</a:t>
            </a:r>
          </a:p>
          <a:p>
            <a:pPr marL="342900" indent="-342900">
              <a:buClr>
                <a:srgbClr val="F4792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47920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Industrial &amp; Safety Access Structures</a:t>
            </a:r>
          </a:p>
          <a:p>
            <a:pPr marL="800100" lvl="1" indent="-342900">
              <a:buClr>
                <a:srgbClr val="F4792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Ladders</a:t>
            </a:r>
          </a:p>
          <a:p>
            <a:pPr marL="800100" lvl="1" indent="-342900">
              <a:buClr>
                <a:srgbClr val="F4792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Stairs</a:t>
            </a:r>
          </a:p>
          <a:p>
            <a:pPr marL="800100" lvl="1" indent="-342900">
              <a:buClr>
                <a:srgbClr val="F4792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Handrails</a:t>
            </a:r>
          </a:p>
          <a:p>
            <a:pPr marL="342900" indent="-342900">
              <a:buClr>
                <a:srgbClr val="F4792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47920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Sidewalks</a:t>
            </a:r>
          </a:p>
          <a:p>
            <a:pPr marL="342900" indent="-342900">
              <a:buClr>
                <a:srgbClr val="F4792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47920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Boardwalks</a:t>
            </a:r>
          </a:p>
          <a:p>
            <a:pPr marL="342900" indent="-342900">
              <a:buClr>
                <a:srgbClr val="F47920"/>
              </a:buClr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47920"/>
              </a:solidFill>
              <a:latin typeface="ITC Avant Garde Std Bk" panose="020B0502020202020204" pitchFamily="34" charset="0"/>
              <a:ea typeface="Avenir Light" charset="0"/>
              <a:cs typeface="Avenir Light" charset="0"/>
            </a:endParaRPr>
          </a:p>
          <a:p>
            <a:pPr marL="342900" indent="-342900">
              <a:buClr>
                <a:srgbClr val="F47920"/>
              </a:buClr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47920"/>
              </a:solidFill>
              <a:latin typeface="ITC Avant Garde Std Bk" panose="020B0502020202020204" pitchFamily="34" charset="0"/>
              <a:ea typeface="Avenir Light" charset="0"/>
              <a:cs typeface="Avenir Light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5163DB-2338-4FE9-9064-436371B5AD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3229" y="4000501"/>
            <a:ext cx="3192583" cy="239443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6AB78C-7B68-4F0D-8AF7-7E0A749B07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4413" y="3962400"/>
            <a:ext cx="3657599" cy="243839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0" name="Picture 19" descr="A bridge over a body of water&#10;&#10;Description automatically generated">
            <a:extLst>
              <a:ext uri="{FF2B5EF4-FFF2-40B4-BE49-F238E27FC236}">
                <a16:creationId xmlns:a16="http://schemas.microsoft.com/office/drawing/2014/main" id="{E201C69B-90B6-455C-BE1E-E6307A7D35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5"/>
          <a:stretch/>
        </p:blipFill>
        <p:spPr>
          <a:xfrm>
            <a:off x="4741346" y="451067"/>
            <a:ext cx="7090816" cy="3352577"/>
          </a:xfrm>
          <a:prstGeom prst="rect">
            <a:avLst/>
          </a:prstGeom>
        </p:spPr>
      </p:pic>
      <p:pic>
        <p:nvPicPr>
          <p:cNvPr id="3" name="Picture 2" descr="A picture containing indoor, chair, building, bench&#10;&#10;Description automatically generated">
            <a:extLst>
              <a:ext uri="{FF2B5EF4-FFF2-40B4-BE49-F238E27FC236}">
                <a16:creationId xmlns:a16="http://schemas.microsoft.com/office/drawing/2014/main" id="{653BAC22-7275-994F-B9AE-A60698165B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0612" y="3960940"/>
            <a:ext cx="1824172" cy="243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17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79412" y="148846"/>
            <a:ext cx="9144001" cy="689354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OUTLINE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379412" y="1219200"/>
            <a:ext cx="11353800" cy="5334000"/>
          </a:xfrm>
        </p:spPr>
        <p:txBody>
          <a:bodyPr>
            <a:normAutofit fontScale="92500" lnSpcReduction="10000"/>
          </a:bodyPr>
          <a:lstStyle/>
          <a:p>
            <a:pPr marL="0" indent="0">
              <a:buClr>
                <a:srgbClr val="F47920"/>
              </a:buClr>
              <a:buNone/>
            </a:pPr>
            <a:r>
              <a:rPr lang="en-US" dirty="0">
                <a:solidFill>
                  <a:srgbClr val="F47920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Overview of CCG Group</a:t>
            </a:r>
          </a:p>
          <a:p>
            <a:pPr lvl="1">
              <a:buClr>
                <a:srgbClr val="F47920"/>
              </a:buClr>
            </a:pPr>
            <a:r>
              <a:rPr lang="en-US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Manufacturing Divisions</a:t>
            </a:r>
          </a:p>
          <a:p>
            <a:pPr lvl="1">
              <a:buClr>
                <a:srgbClr val="F47920"/>
              </a:buClr>
            </a:pPr>
            <a:r>
              <a:rPr lang="en-US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Capabilities</a:t>
            </a:r>
          </a:p>
          <a:p>
            <a:pPr marL="0" indent="0">
              <a:buNone/>
            </a:pPr>
            <a:r>
              <a:rPr lang="en-US" dirty="0">
                <a:solidFill>
                  <a:srgbClr val="F47920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CCG Market Overview</a:t>
            </a:r>
          </a:p>
          <a:p>
            <a:pPr lvl="1"/>
            <a:r>
              <a:rPr lang="en-US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Key Industries</a:t>
            </a:r>
          </a:p>
          <a:p>
            <a:pPr lvl="1"/>
            <a:r>
              <a:rPr lang="en-US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FRP Benefits</a:t>
            </a:r>
            <a:endParaRPr lang="en-US" dirty="0">
              <a:solidFill>
                <a:srgbClr val="F47920"/>
              </a:solidFill>
              <a:latin typeface="ITC Avant Garde Std Bk" panose="020B0502020202020204" pitchFamily="34" charset="0"/>
              <a:ea typeface="Avenir Light" charset="0"/>
              <a:cs typeface="Avenir Light" charset="0"/>
            </a:endParaRPr>
          </a:p>
          <a:p>
            <a:pPr marL="0" indent="0">
              <a:buClr>
                <a:srgbClr val="F47920"/>
              </a:buClr>
              <a:buNone/>
            </a:pPr>
            <a:r>
              <a:rPr lang="en-US" dirty="0">
                <a:solidFill>
                  <a:srgbClr val="F47920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CCG Industries</a:t>
            </a:r>
          </a:p>
          <a:p>
            <a:pPr lvl="1">
              <a:buClr>
                <a:srgbClr val="F47920"/>
              </a:buClr>
            </a:pPr>
            <a:r>
              <a:rPr lang="en-US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Infrastructure (Waterfront / Utilities / Bridges / Water &amp; Wastewater / Buildings / Rail)</a:t>
            </a:r>
          </a:p>
          <a:p>
            <a:pPr lvl="1">
              <a:buClr>
                <a:srgbClr val="F47920"/>
              </a:buClr>
            </a:pPr>
            <a:r>
              <a:rPr lang="en-US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Pedestrian &amp; Safety Access Structures</a:t>
            </a:r>
          </a:p>
          <a:p>
            <a:pPr lvl="1"/>
            <a:r>
              <a:rPr lang="en-US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OEM &amp; Custom Manufacturing</a:t>
            </a:r>
          </a:p>
          <a:p>
            <a:pPr lvl="1"/>
            <a:r>
              <a:rPr lang="en-US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Cable Management</a:t>
            </a:r>
          </a:p>
          <a:p>
            <a:pPr lvl="1">
              <a:buClr>
                <a:srgbClr val="F47920"/>
              </a:buClr>
            </a:pPr>
            <a:r>
              <a:rPr lang="en-US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Cooling Towers</a:t>
            </a:r>
          </a:p>
          <a:p>
            <a:pPr lvl="1">
              <a:buClr>
                <a:srgbClr val="F47920"/>
              </a:buClr>
            </a:pPr>
            <a:r>
              <a:rPr lang="en-US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Industrial Corrosion &amp; Field Services</a:t>
            </a:r>
          </a:p>
        </p:txBody>
      </p:sp>
    </p:spTree>
    <p:extLst>
      <p:ext uri="{BB962C8B-B14F-4D97-AF65-F5344CB8AC3E}">
        <p14:creationId xmlns:p14="http://schemas.microsoft.com/office/powerpoint/2010/main" val="213913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974" y="201646"/>
            <a:ext cx="6477000" cy="560354"/>
          </a:xfrm>
        </p:spPr>
        <p:txBody>
          <a:bodyPr/>
          <a:lstStyle/>
          <a:p>
            <a:r>
              <a:rPr lang="en-US" sz="3200" dirty="0">
                <a:latin typeface="ITC Avant Garde Std Bk" panose="020B0502020202020204" pitchFamily="34" charset="0"/>
              </a:rPr>
              <a:t>MODULAR COOLING TOWERS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67D2EBB-0AFB-42E3-9D9C-FECB86CA49FA}"/>
              </a:ext>
            </a:extLst>
          </p:cNvPr>
          <p:cNvSpPr txBox="1">
            <a:spLocks/>
          </p:cNvSpPr>
          <p:nvPr/>
        </p:nvSpPr>
        <p:spPr>
          <a:xfrm>
            <a:off x="208974" y="1143000"/>
            <a:ext cx="4666805" cy="3124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F4792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47920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Sustainable FRP Design</a:t>
            </a:r>
          </a:p>
          <a:p>
            <a:pPr marL="342900" indent="-342900">
              <a:buClr>
                <a:srgbClr val="F4792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47920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Lower operating costs</a:t>
            </a:r>
          </a:p>
          <a:p>
            <a:pPr marL="342900" indent="-342900">
              <a:buClr>
                <a:srgbClr val="F4792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47920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Fast installation</a:t>
            </a:r>
          </a:p>
          <a:p>
            <a:pPr marL="342900" indent="-342900">
              <a:buClr>
                <a:srgbClr val="F4792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47920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High reliability</a:t>
            </a:r>
          </a:p>
        </p:txBody>
      </p:sp>
      <p:pic>
        <p:nvPicPr>
          <p:cNvPr id="4" name="Picture 3" descr="A large building with grass and trees&#10;&#10;Description automatically generated">
            <a:extLst>
              <a:ext uri="{FF2B5EF4-FFF2-40B4-BE49-F238E27FC236}">
                <a16:creationId xmlns:a16="http://schemas.microsoft.com/office/drawing/2014/main" id="{24B0DFE1-C45A-4127-881E-D8649240E3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12" y="277846"/>
            <a:ext cx="4636121" cy="30904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BA5A9D-0489-443A-B916-E701EED10E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5" t="15385"/>
          <a:stretch/>
        </p:blipFill>
        <p:spPr>
          <a:xfrm>
            <a:off x="7008812" y="3530407"/>
            <a:ext cx="4640754" cy="29465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7B3F5DA-DF46-4F9A-A53A-8C77937553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53"/>
          <a:stretch/>
        </p:blipFill>
        <p:spPr>
          <a:xfrm>
            <a:off x="503460" y="3530407"/>
            <a:ext cx="6182514" cy="294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38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012" y="217533"/>
            <a:ext cx="9525000" cy="533400"/>
          </a:xfrm>
        </p:spPr>
        <p:txBody>
          <a:bodyPr/>
          <a:lstStyle/>
          <a:p>
            <a:r>
              <a:rPr lang="en-US" sz="32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FIELD SERVICES &amp; REPAIR</a:t>
            </a:r>
          </a:p>
        </p:txBody>
      </p:sp>
      <p:sp>
        <p:nvSpPr>
          <p:cNvPr id="22" name="Content Placeholder 1">
            <a:extLst>
              <a:ext uri="{FF2B5EF4-FFF2-40B4-BE49-F238E27FC236}">
                <a16:creationId xmlns:a16="http://schemas.microsoft.com/office/drawing/2014/main" id="{AD3F8A73-549F-42FB-BFF0-BF438C8DDC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8405" y="3041909"/>
            <a:ext cx="2688471" cy="685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Industrial Corrosion Pipes, Ducts &amp; Tanks</a:t>
            </a:r>
            <a:endParaRPr lang="en-US" sz="1400" dirty="0">
              <a:latin typeface="ITC Avant Garde Std Bk" panose="020B0502020202020204" pitchFamily="34" charset="0"/>
              <a:ea typeface="Avenir Light" charset="0"/>
              <a:cs typeface="Avenir Light" charset="0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38BB762C-84AD-4B68-B862-805B85629549}"/>
              </a:ext>
            </a:extLst>
          </p:cNvPr>
          <p:cNvSpPr txBox="1">
            <a:spLocks/>
          </p:cNvSpPr>
          <p:nvPr/>
        </p:nvSpPr>
        <p:spPr>
          <a:xfrm>
            <a:off x="6704780" y="3041290"/>
            <a:ext cx="2335212" cy="7045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Industrial Field Service &amp; Repair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0C46B72-6244-44B2-A945-903676B273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5497" y="1143000"/>
            <a:ext cx="2404306" cy="180323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893EA05-E533-47BA-8C7B-F664BE15A3C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2016" y="1150193"/>
            <a:ext cx="2404308" cy="1803231"/>
          </a:xfrm>
          <a:prstGeom prst="rect">
            <a:avLst/>
          </a:prstGeom>
          <a:ln>
            <a:noFill/>
          </a:ln>
          <a:effectLst/>
        </p:spPr>
      </p:pic>
      <p:sp>
        <p:nvSpPr>
          <p:cNvPr id="26" name="Content Placeholder 1">
            <a:extLst>
              <a:ext uri="{FF2B5EF4-FFF2-40B4-BE49-F238E27FC236}">
                <a16:creationId xmlns:a16="http://schemas.microsoft.com/office/drawing/2014/main" id="{6250A063-CD96-4B8C-A71E-CD26C5A180C8}"/>
              </a:ext>
            </a:extLst>
          </p:cNvPr>
          <p:cNvSpPr txBox="1">
            <a:spLocks/>
          </p:cNvSpPr>
          <p:nvPr/>
        </p:nvSpPr>
        <p:spPr>
          <a:xfrm>
            <a:off x="9230876" y="3018866"/>
            <a:ext cx="2688471" cy="704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1" kern="1200">
                <a:solidFill>
                  <a:srgbClr val="004A8D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0" dirty="0">
                <a:solidFill>
                  <a:schemeClr val="tx1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Field Services Crews (Northeast &amp; Southwest)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B8FF83CE-EFA3-4079-9BAC-9D75DAC5BCD7}"/>
              </a:ext>
            </a:extLst>
          </p:cNvPr>
          <p:cNvSpPr txBox="1">
            <a:spLocks/>
          </p:cNvSpPr>
          <p:nvPr/>
        </p:nvSpPr>
        <p:spPr>
          <a:xfrm>
            <a:off x="4209162" y="6444888"/>
            <a:ext cx="2063984" cy="3911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1" kern="1200">
                <a:solidFill>
                  <a:srgbClr val="004A8D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0" dirty="0">
                <a:solidFill>
                  <a:schemeClr val="tx1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Field Repairs</a:t>
            </a:r>
            <a:endParaRPr lang="en-US" sz="1600" b="0" dirty="0">
              <a:latin typeface="ITC Avant Garde Std Bk" panose="020B0502020202020204" pitchFamily="34" charset="0"/>
              <a:ea typeface="Avenir Light" charset="0"/>
              <a:cs typeface="Avenir Light" charset="0"/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EDE6E40-AC08-193A-48B4-0D29E91A9340}"/>
              </a:ext>
            </a:extLst>
          </p:cNvPr>
          <p:cNvSpPr txBox="1">
            <a:spLocks/>
          </p:cNvSpPr>
          <p:nvPr/>
        </p:nvSpPr>
        <p:spPr>
          <a:xfrm>
            <a:off x="227012" y="1161916"/>
            <a:ext cx="3886200" cy="3124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F4792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47920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FRP Repair &amp; Maintenance</a:t>
            </a:r>
          </a:p>
          <a:p>
            <a:pPr marL="342900" indent="-342900">
              <a:buClr>
                <a:srgbClr val="F4792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47920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Water &amp; Wastewater Product Installations</a:t>
            </a:r>
          </a:p>
          <a:p>
            <a:pPr marL="342900" indent="-342900">
              <a:buClr>
                <a:srgbClr val="F4792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47920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Industrial Installations</a:t>
            </a:r>
          </a:p>
          <a:p>
            <a:pPr marL="342900" indent="-342900">
              <a:buClr>
                <a:srgbClr val="F4792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47920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Industrial &amp; Specialized Coatings</a:t>
            </a:r>
          </a:p>
          <a:p>
            <a:pPr marL="342900" indent="-342900">
              <a:buClr>
                <a:srgbClr val="F4792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47920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Safety, Compliance &amp; Quality Assurance</a:t>
            </a:r>
          </a:p>
          <a:p>
            <a:pPr marL="342900" indent="-342900">
              <a:buClr>
                <a:srgbClr val="F4792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47920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Facilities </a:t>
            </a:r>
          </a:p>
          <a:p>
            <a:pPr marL="800100" lvl="1" indent="-342900">
              <a:buClr>
                <a:srgbClr val="F4792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Northeast Freeport, TX USA</a:t>
            </a:r>
          </a:p>
          <a:p>
            <a:pPr marL="800100" lvl="1" indent="-342900">
              <a:buClr>
                <a:srgbClr val="F4792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Southwest Augusta, ME USA</a:t>
            </a:r>
          </a:p>
          <a:p>
            <a:pPr marL="342900" indent="-342900">
              <a:buClr>
                <a:srgbClr val="F47920"/>
              </a:buClr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47920"/>
              </a:solidFill>
              <a:latin typeface="ITC Avant Garde Std Bk" panose="020B0502020202020204" pitchFamily="34" charset="0"/>
              <a:ea typeface="Avenir Light" charset="0"/>
              <a:cs typeface="Avenir Light" charset="0"/>
            </a:endParaRPr>
          </a:p>
          <a:p>
            <a:pPr marL="342900" indent="-342900">
              <a:buClr>
                <a:srgbClr val="F47920"/>
              </a:buClr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47920"/>
              </a:solidFill>
              <a:latin typeface="ITC Avant Garde Std Bk" panose="020B0502020202020204" pitchFamily="34" charset="0"/>
              <a:ea typeface="Avenir Light" charset="0"/>
              <a:cs typeface="Avenir Light" charset="0"/>
            </a:endParaRPr>
          </a:p>
        </p:txBody>
      </p:sp>
      <p:pic>
        <p:nvPicPr>
          <p:cNvPr id="1026" name="Picture 2" descr="Enduro Field Service Safety Compliance Truck">
            <a:extLst>
              <a:ext uri="{FF2B5EF4-FFF2-40B4-BE49-F238E27FC236}">
                <a16:creationId xmlns:a16="http://schemas.microsoft.com/office/drawing/2014/main" id="{7C379778-8A66-D577-C19A-79EFC4F42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8904" y="1150193"/>
            <a:ext cx="2404308" cy="180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nduro Repair Crew in the Field">
            <a:extLst>
              <a:ext uri="{FF2B5EF4-FFF2-40B4-BE49-F238E27FC236}">
                <a16:creationId xmlns:a16="http://schemas.microsoft.com/office/drawing/2014/main" id="{807F9AD9-9FE3-4B10-B8DA-180ECB9F4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712" y="3841575"/>
            <a:ext cx="4381500" cy="255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9A7CEB8F-95B1-B302-85BA-772B2899C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512" y="3841575"/>
            <a:ext cx="2559224" cy="2559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33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08012" y="2438400"/>
            <a:ext cx="9677398" cy="2895600"/>
          </a:xfrm>
        </p:spPr>
        <p:txBody>
          <a:bodyPr>
            <a:noAutofit/>
          </a:bodyPr>
          <a:lstStyle/>
          <a:p>
            <a:r>
              <a:rPr lang="en-US" sz="44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APPENDIX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4FB526F2-18AC-49C8-9E52-5AAE0BDE46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12" y="2133600"/>
            <a:ext cx="3473658" cy="89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31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2">
            <a:extLst>
              <a:ext uri="{FF2B5EF4-FFF2-40B4-BE49-F238E27FC236}">
                <a16:creationId xmlns:a16="http://schemas.microsoft.com/office/drawing/2014/main" id="{BB9D251F-2D55-4743-89FD-8369668C0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412" y="276985"/>
            <a:ext cx="9144001" cy="513092"/>
          </a:xfrm>
        </p:spPr>
        <p:txBody>
          <a:bodyPr/>
          <a:lstStyle/>
          <a:p>
            <a:r>
              <a:rPr lang="en-US" sz="32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CREATIVE COMPOSITES GROUP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65812" y="1811870"/>
            <a:ext cx="5715000" cy="5046129"/>
          </a:xfrm>
        </p:spPr>
        <p:txBody>
          <a:bodyPr>
            <a:normAutofit/>
          </a:bodyPr>
          <a:lstStyle/>
          <a:p>
            <a:pPr marL="342900" indent="-342900">
              <a:lnSpc>
                <a:spcPts val="22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ITC Avant Garde Std Bk" panose="020B0502020202020204" pitchFamily="34" charset="0"/>
              </a:rPr>
              <a:t>Provides Customer-focused Engineering that Make Customer Systems Bigger, Better and Longer Lasting</a:t>
            </a:r>
          </a:p>
          <a:p>
            <a:pPr marL="342900" indent="-342900">
              <a:lnSpc>
                <a:spcPts val="22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ITC Avant Garde Std Bk" panose="020B0502020202020204" pitchFamily="34" charset="0"/>
              </a:rPr>
              <a:t>FRP Composite Materials that are Lightweight, Corrosion-Resistant and Durable</a:t>
            </a:r>
          </a:p>
          <a:p>
            <a:pPr marL="342900" indent="-342900">
              <a:lnSpc>
                <a:spcPts val="22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ITC Avant Garde Std Bk" panose="020B0502020202020204" pitchFamily="34" charset="0"/>
              </a:rPr>
              <a:t>Innovative Design and Manufacturing Expertise Creates Unique Structural Products</a:t>
            </a:r>
          </a:p>
          <a:p>
            <a:pPr marL="342900" indent="-342900">
              <a:lnSpc>
                <a:spcPts val="22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ITC Avant Garde Std Bk" panose="020B0502020202020204" pitchFamily="34" charset="0"/>
              </a:rPr>
              <a:t>Integrated Sales &amp; Marketing at a Group Level so Customers don’t Need to Figure Out Which Manufacturing Process is Best - We do That for Them</a:t>
            </a:r>
          </a:p>
          <a:p>
            <a:pPr marL="342900" indent="-342900">
              <a:lnSpc>
                <a:spcPts val="22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ITC Avant Garde Std Bk" panose="020B0502020202020204" pitchFamily="34" charset="0"/>
              </a:rPr>
              <a:t>Integrated Pultrusion &amp; Molding Operations for More Flexible Allocation of Resources (People &amp; Space) to Meet Customer Schedules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3588BCC-AE2C-4F6C-B4E9-55BC6D26E56D}"/>
              </a:ext>
            </a:extLst>
          </p:cNvPr>
          <p:cNvSpPr txBox="1"/>
          <p:nvPr/>
        </p:nvSpPr>
        <p:spPr>
          <a:xfrm>
            <a:off x="379412" y="725974"/>
            <a:ext cx="63252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spc="100" dirty="0">
                <a:solidFill>
                  <a:srgbClr val="F47920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A SUBSIDIARY OF HILL &amp; SMITH PLC</a:t>
            </a:r>
            <a:endParaRPr lang="it-IT" sz="1600" spc="100" dirty="0">
              <a:solidFill>
                <a:srgbClr val="F47920"/>
              </a:solidFill>
              <a:latin typeface="ITC Avant Garde Std Bk" panose="020B0502020202020204" pitchFamily="34" charset="0"/>
              <a:ea typeface="Avenir Light" charset="0"/>
              <a:cs typeface="Avenir Light" charset="0"/>
            </a:endParaRPr>
          </a:p>
        </p:txBody>
      </p:sp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E546E615-F043-4776-8CA3-3D3702EE2B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12" y="3200400"/>
            <a:ext cx="979141" cy="968569"/>
          </a:xfrm>
          <a:prstGeom prst="rect">
            <a:avLst/>
          </a:prstGeom>
        </p:spPr>
      </p:pic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41155502-5703-47D0-AA8B-4EBA20A01A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334" y="5669263"/>
            <a:ext cx="1143630" cy="50293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209EBA1-FC56-4A69-AF23-36AD675BFD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06" b="16621"/>
          <a:stretch/>
        </p:blipFill>
        <p:spPr>
          <a:xfrm>
            <a:off x="3044911" y="4783900"/>
            <a:ext cx="1449301" cy="4739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EBF6E50-E608-4AC2-80C0-708FDBD810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59" y="5917861"/>
            <a:ext cx="1574953" cy="25433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68A343E-F57A-46EA-8224-221FECAAEA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12" y="4814396"/>
            <a:ext cx="1066800" cy="519604"/>
          </a:xfrm>
          <a:prstGeom prst="rect">
            <a:avLst/>
          </a:prstGeom>
        </p:spPr>
      </p:pic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24239DF0-131C-415B-8B5E-AB3483F825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71" y="1887648"/>
            <a:ext cx="3190441" cy="8202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7D184F-21DA-C09C-C2F4-5F10025515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661" y="2438399"/>
            <a:ext cx="2938933" cy="293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13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162" y="417435"/>
            <a:ext cx="11809960" cy="5334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PULTRUSION DIVISION – PENSYLVANIA &amp; TEXAS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90073" y="1143000"/>
            <a:ext cx="3043139" cy="2514600"/>
          </a:xfrm>
        </p:spPr>
        <p:txBody>
          <a:bodyPr tIns="0">
            <a:noAutofit/>
          </a:bodyPr>
          <a:lstStyle/>
          <a:p>
            <a:pPr marL="231775" lvl="1" indent="0">
              <a:lnSpc>
                <a:spcPct val="100000"/>
              </a:lnSpc>
              <a:buNone/>
            </a:pPr>
            <a:r>
              <a:rPr lang="en-US" sz="1800" dirty="0">
                <a:solidFill>
                  <a:srgbClr val="5663AD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Facilities: </a:t>
            </a:r>
            <a:br>
              <a:rPr lang="en-US" sz="18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</a:br>
            <a:r>
              <a:rPr lang="en-US" sz="18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164,000 sq. ft. –  CP</a:t>
            </a:r>
            <a:br>
              <a:rPr lang="en-US" sz="18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</a:br>
            <a:r>
              <a:rPr lang="en-US" sz="18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36,000 sq. ft. – TT</a:t>
            </a:r>
            <a:br>
              <a:rPr lang="en-US" sz="18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</a:br>
            <a:r>
              <a:rPr lang="en-US" sz="18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Manufacturing</a:t>
            </a:r>
          </a:p>
          <a:p>
            <a:pPr marL="231775" lvl="1" indent="0">
              <a:lnSpc>
                <a:spcPct val="100000"/>
              </a:lnSpc>
              <a:buNone/>
            </a:pPr>
            <a:r>
              <a:rPr lang="en-US" sz="1800" dirty="0">
                <a:solidFill>
                  <a:srgbClr val="5663AD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Employees:</a:t>
            </a:r>
            <a:r>
              <a:rPr lang="en-US" sz="18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 </a:t>
            </a:r>
            <a:br>
              <a:rPr lang="en-US" sz="18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</a:br>
            <a:r>
              <a:rPr lang="en-US" sz="18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210</a:t>
            </a:r>
          </a:p>
          <a:p>
            <a:pPr marL="231775" lvl="1" indent="0">
              <a:lnSpc>
                <a:spcPct val="100000"/>
              </a:lnSpc>
              <a:buNone/>
            </a:pPr>
            <a:r>
              <a:rPr lang="en-US" sz="1800" dirty="0">
                <a:solidFill>
                  <a:srgbClr val="5663AD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Manufacturing Process: </a:t>
            </a:r>
            <a:br>
              <a:rPr lang="en-US" sz="18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</a:br>
            <a:r>
              <a:rPr lang="en-US" sz="18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Pultrusion</a:t>
            </a:r>
            <a:endParaRPr lang="en-US" sz="1800" dirty="0">
              <a:latin typeface="ITC Avant Garde Std Bk" panose="020B0502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C2A816-8B05-4A7E-BB93-3688BC5425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012" y="1143000"/>
            <a:ext cx="3931118" cy="2209800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72A7AFB-B7CB-4E43-B110-2697AF7F6AB9}"/>
              </a:ext>
            </a:extLst>
          </p:cNvPr>
          <p:cNvSpPr txBox="1">
            <a:spLocks/>
          </p:cNvSpPr>
          <p:nvPr/>
        </p:nvSpPr>
        <p:spPr>
          <a:xfrm>
            <a:off x="455612" y="1143000"/>
            <a:ext cx="4267200" cy="945238"/>
          </a:xfrm>
          <a:prstGeom prst="rect">
            <a:avLst/>
          </a:prstGeom>
        </p:spPr>
        <p:txBody>
          <a:bodyPr vert="horz" lIns="91440" tIns="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 sz="2200" dirty="0">
                <a:latin typeface="ITC Avant Garde Std Bk" panose="020B0502020202020204" pitchFamily="34" charset="0"/>
              </a:rPr>
              <a:t>Creative </a:t>
            </a:r>
            <a:r>
              <a:rPr lang="en-US" sz="2200" dirty="0" err="1">
                <a:latin typeface="ITC Avant Garde Std Bk" panose="020B0502020202020204" pitchFamily="34" charset="0"/>
              </a:rPr>
              <a:t>Pultrusions</a:t>
            </a:r>
            <a:r>
              <a:rPr lang="en-US" sz="2200" dirty="0">
                <a:latin typeface="ITC Avant Garde Std Bk" panose="020B0502020202020204" pitchFamily="34" charset="0"/>
              </a:rPr>
              <a:t> &amp;</a:t>
            </a:r>
            <a:br>
              <a:rPr lang="en-US" sz="2200" dirty="0">
                <a:latin typeface="ITC Avant Garde Std Bk" panose="020B0502020202020204" pitchFamily="34" charset="0"/>
              </a:rPr>
            </a:br>
            <a:r>
              <a:rPr lang="en-US" sz="2200" dirty="0">
                <a:latin typeface="ITC Avant Garde Std Bk" panose="020B0502020202020204" pitchFamily="34" charset="0"/>
              </a:rPr>
              <a:t>Tower Tech Manufacturing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 sz="1600" dirty="0">
                <a:latin typeface="ITC Avant Garde Std Bk" panose="020B0502020202020204" pitchFamily="34" charset="0"/>
              </a:rPr>
              <a:t>Alum Bank, PA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A17C39F9-E2F0-4878-8841-96F02E6F8B37}"/>
              </a:ext>
            </a:extLst>
          </p:cNvPr>
          <p:cNvSpPr txBox="1">
            <a:spLocks/>
          </p:cNvSpPr>
          <p:nvPr/>
        </p:nvSpPr>
        <p:spPr>
          <a:xfrm>
            <a:off x="8690073" y="4116465"/>
            <a:ext cx="3424139" cy="2589135"/>
          </a:xfrm>
          <a:prstGeom prst="rect">
            <a:avLst/>
          </a:prstGeom>
        </p:spPr>
        <p:txBody>
          <a:bodyPr vert="horz" lIns="91440" tIns="0" rIns="91440" bIns="45720" rtlCol="0">
            <a:no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rgbClr val="F47920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F47920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47920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47920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47920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lvl="1" indent="0">
              <a:lnSpc>
                <a:spcPct val="100000"/>
              </a:lnSpc>
              <a:buNone/>
            </a:pPr>
            <a:r>
              <a:rPr lang="en-US" sz="1800" dirty="0">
                <a:solidFill>
                  <a:srgbClr val="5663AD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Facilities:</a:t>
            </a:r>
            <a:br>
              <a:rPr lang="en-US" sz="18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</a:br>
            <a:r>
              <a:rPr lang="en-US" sz="18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120,000 sq. ft.</a:t>
            </a:r>
          </a:p>
          <a:p>
            <a:pPr marL="231775" lvl="1" indent="0">
              <a:lnSpc>
                <a:spcPct val="100000"/>
              </a:lnSpc>
              <a:buNone/>
            </a:pPr>
            <a:r>
              <a:rPr lang="en-US" sz="1800" dirty="0">
                <a:solidFill>
                  <a:srgbClr val="5663AD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Houston Employees: </a:t>
            </a:r>
            <a:r>
              <a:rPr lang="en-US" sz="18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116</a:t>
            </a:r>
            <a:br>
              <a:rPr lang="en-US" sz="18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</a:br>
            <a:r>
              <a:rPr lang="en-US" sz="1800" dirty="0">
                <a:solidFill>
                  <a:srgbClr val="5663AD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Freeport Employees: </a:t>
            </a:r>
            <a:r>
              <a:rPr lang="en-US" sz="18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25</a:t>
            </a:r>
            <a:br>
              <a:rPr lang="en-US" sz="18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</a:br>
            <a:br>
              <a:rPr lang="en-US" sz="18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</a:br>
            <a:r>
              <a:rPr lang="en-US" sz="1800" dirty="0">
                <a:solidFill>
                  <a:srgbClr val="5663AD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Manufacturing Processes: </a:t>
            </a:r>
            <a:br>
              <a:rPr lang="en-US" sz="18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</a:br>
            <a:r>
              <a:rPr lang="en-US" sz="18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Pultrusion, Molding &amp; Continuous Lamination</a:t>
            </a:r>
            <a:endParaRPr lang="en-US" sz="1800" dirty="0">
              <a:latin typeface="ITC Avant Garde Std Bk" panose="020B0502020202020204" pitchFamily="34" charset="0"/>
            </a:endParaRPr>
          </a:p>
          <a:p>
            <a:pPr marL="231775" lvl="1" indent="0">
              <a:lnSpc>
                <a:spcPct val="100000"/>
              </a:lnSpc>
              <a:buFont typeface="Arial" pitchFamily="34" charset="0"/>
              <a:buNone/>
            </a:pPr>
            <a:endParaRPr lang="en-US" sz="1800" dirty="0">
              <a:latin typeface="ITC Avant Garde Std Bk" panose="020B0502020202020204" pitchFamily="34" charset="0"/>
              <a:ea typeface="Avenir Light" charset="0"/>
              <a:cs typeface="Avenir Light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2F83E92-6647-447C-88F5-EA14514C4B3C}"/>
              </a:ext>
            </a:extLst>
          </p:cNvPr>
          <p:cNvSpPr txBox="1">
            <a:spLocks/>
          </p:cNvSpPr>
          <p:nvPr/>
        </p:nvSpPr>
        <p:spPr>
          <a:xfrm>
            <a:off x="455612" y="4116465"/>
            <a:ext cx="4419600" cy="604462"/>
          </a:xfrm>
          <a:prstGeom prst="rect">
            <a:avLst/>
          </a:prstGeom>
        </p:spPr>
        <p:txBody>
          <a:bodyPr vert="horz" lIns="91440" tIns="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 sz="2200" dirty="0">
                <a:latin typeface="ITC Avant Garde Std Bk" panose="020B0502020202020204" pitchFamily="34" charset="0"/>
              </a:rPr>
              <a:t>Enduro Composites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 sz="1600" dirty="0">
                <a:latin typeface="ITC Avant Garde Std Bk" panose="020B0502020202020204" pitchFamily="34" charset="0"/>
              </a:rPr>
              <a:t>Houston, TX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 sz="1600" dirty="0">
                <a:latin typeface="ITC Avant Garde Std Bk" panose="020B0502020202020204" pitchFamily="34" charset="0"/>
              </a:rPr>
              <a:t>Freeport, TX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 sz="1600" dirty="0">
                <a:latin typeface="ITC Avant Garde Std Bk" panose="020B0502020202020204" pitchFamily="34" charset="0"/>
              </a:rPr>
              <a:t>Second Industrial City, Saudi Arabia</a:t>
            </a:r>
          </a:p>
        </p:txBody>
      </p:sp>
      <p:pic>
        <p:nvPicPr>
          <p:cNvPr id="5" name="Picture 4" descr="A picture containing building, sky, outdoor, road&#10;&#10;Description automatically generated">
            <a:extLst>
              <a:ext uri="{FF2B5EF4-FFF2-40B4-BE49-F238E27FC236}">
                <a16:creationId xmlns:a16="http://schemas.microsoft.com/office/drawing/2014/main" id="{9EE353D9-B5E0-5D74-AB49-ADD21DCDDC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542" y="4128659"/>
            <a:ext cx="3945784" cy="237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86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012" y="228600"/>
            <a:ext cx="10134600" cy="5334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MOLDING DIVISION – OHIO &amp; MAINE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94346" y="4105175"/>
            <a:ext cx="3343666" cy="2286000"/>
          </a:xfrm>
        </p:spPr>
        <p:txBody>
          <a:bodyPr tIns="0" anchor="t" anchorCtr="0">
            <a:noAutofit/>
          </a:bodyPr>
          <a:lstStyle/>
          <a:p>
            <a:pPr marL="231775" lvl="1" indent="0">
              <a:lnSpc>
                <a:spcPct val="100000"/>
              </a:lnSpc>
              <a:buNone/>
            </a:pPr>
            <a:r>
              <a:rPr lang="en-US" sz="1800" dirty="0">
                <a:solidFill>
                  <a:srgbClr val="5663AD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Facilities: </a:t>
            </a:r>
            <a:br>
              <a:rPr lang="en-US" sz="18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</a:br>
            <a:r>
              <a:rPr lang="en-US" sz="18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40,000 sq. ft.</a:t>
            </a:r>
          </a:p>
          <a:p>
            <a:pPr marL="231775" lvl="1" indent="0">
              <a:lnSpc>
                <a:spcPct val="100000"/>
              </a:lnSpc>
              <a:buNone/>
            </a:pPr>
            <a:r>
              <a:rPr lang="en-US" sz="1800" dirty="0">
                <a:solidFill>
                  <a:srgbClr val="5663AD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Employees: </a:t>
            </a:r>
            <a:br>
              <a:rPr lang="en-US" sz="18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</a:br>
            <a:r>
              <a:rPr lang="en-US" sz="18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50</a:t>
            </a:r>
          </a:p>
          <a:p>
            <a:pPr marL="231775" lvl="1" indent="0">
              <a:lnSpc>
                <a:spcPct val="100000"/>
              </a:lnSpc>
              <a:buNone/>
            </a:pPr>
            <a:r>
              <a:rPr lang="en-US" sz="1800" dirty="0">
                <a:solidFill>
                  <a:srgbClr val="5663AD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Manufacturing Processes: </a:t>
            </a:r>
            <a:br>
              <a:rPr lang="en-US" sz="18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</a:br>
            <a:r>
              <a:rPr lang="en-US" sz="18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Open Molding, Filament Winding, Vacuum Infusion</a:t>
            </a:r>
            <a:endParaRPr lang="en-US" sz="1800" dirty="0">
              <a:latin typeface="ITC Avant Garde Std Bk" panose="020B0502020202020204" pitchFamily="34" charset="0"/>
            </a:endParaRPr>
          </a:p>
        </p:txBody>
      </p:sp>
      <p:sp>
        <p:nvSpPr>
          <p:cNvPr id="7" name="Content Placeholder 3"/>
          <p:cNvSpPr>
            <a:spLocks noGrp="1"/>
          </p:cNvSpPr>
          <p:nvPr>
            <p:ph sz="quarter" idx="4"/>
          </p:nvPr>
        </p:nvSpPr>
        <p:spPr>
          <a:xfrm>
            <a:off x="8689779" y="1143000"/>
            <a:ext cx="3195833" cy="2514600"/>
          </a:xfrm>
        </p:spPr>
        <p:txBody>
          <a:bodyPr tIns="0" anchor="t" anchorCtr="0">
            <a:noAutofit/>
          </a:bodyPr>
          <a:lstStyle/>
          <a:p>
            <a:pPr marL="231775" lvl="1" indent="0">
              <a:lnSpc>
                <a:spcPct val="100000"/>
              </a:lnSpc>
              <a:buNone/>
            </a:pPr>
            <a:r>
              <a:rPr lang="en-US" sz="1800" dirty="0">
                <a:solidFill>
                  <a:srgbClr val="5663AD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Facilities: </a:t>
            </a:r>
            <a:br>
              <a:rPr lang="en-US" sz="18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</a:br>
            <a:r>
              <a:rPr lang="en-US" sz="18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310,000 sq. ft.</a:t>
            </a:r>
          </a:p>
          <a:p>
            <a:pPr marL="231775" lvl="1" indent="0">
              <a:lnSpc>
                <a:spcPct val="100000"/>
              </a:lnSpc>
              <a:buNone/>
            </a:pPr>
            <a:r>
              <a:rPr lang="en-US" sz="1800" dirty="0">
                <a:solidFill>
                  <a:srgbClr val="5663AD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Employees: </a:t>
            </a:r>
            <a:br>
              <a:rPr lang="en-US" sz="18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</a:br>
            <a:r>
              <a:rPr lang="en-US" sz="18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95</a:t>
            </a:r>
          </a:p>
          <a:p>
            <a:pPr marL="231775" lvl="1" indent="0">
              <a:lnSpc>
                <a:spcPct val="100000"/>
              </a:lnSpc>
              <a:buNone/>
            </a:pPr>
            <a:r>
              <a:rPr lang="en-US" sz="1800" dirty="0">
                <a:solidFill>
                  <a:srgbClr val="5663AD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Manufacturing Process: </a:t>
            </a:r>
            <a:br>
              <a:rPr lang="en-US" sz="18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</a:br>
            <a:r>
              <a:rPr lang="en-US" sz="18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Vacuum Infusion, Specializing in Large Structural Parts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AE8FAC-7228-4F75-8594-5AEA05EDA5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9" b="7616"/>
          <a:stretch/>
        </p:blipFill>
        <p:spPr>
          <a:xfrm>
            <a:off x="4732562" y="4105175"/>
            <a:ext cx="3981272" cy="2600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AE57A9-7AC4-4FE0-9F15-45D80105F6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2812" y="1143000"/>
            <a:ext cx="3989748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EE77D2A-D03C-43F0-80A6-C012419CD4DE}"/>
              </a:ext>
            </a:extLst>
          </p:cNvPr>
          <p:cNvSpPr txBox="1">
            <a:spLocks/>
          </p:cNvSpPr>
          <p:nvPr/>
        </p:nvSpPr>
        <p:spPr>
          <a:xfrm>
            <a:off x="455612" y="1143000"/>
            <a:ext cx="4419600" cy="619226"/>
          </a:xfrm>
          <a:prstGeom prst="rect">
            <a:avLst/>
          </a:prstGeom>
        </p:spPr>
        <p:txBody>
          <a:bodyPr vert="horz" lIns="91440" tIns="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 sz="2200" dirty="0">
                <a:latin typeface="ITC Avant Garde Std Bk" panose="020B0502020202020204" pitchFamily="34" charset="0"/>
              </a:rPr>
              <a:t>Composite Advantage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 sz="1600" dirty="0">
                <a:latin typeface="ITC Avant Garde Std Bk" panose="020B0502020202020204" pitchFamily="34" charset="0"/>
              </a:rPr>
              <a:t>Dayton, OH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AB37413-1714-493A-A708-BE17E775A82B}"/>
              </a:ext>
            </a:extLst>
          </p:cNvPr>
          <p:cNvSpPr txBox="1">
            <a:spLocks/>
          </p:cNvSpPr>
          <p:nvPr/>
        </p:nvSpPr>
        <p:spPr>
          <a:xfrm>
            <a:off x="452312" y="4105175"/>
            <a:ext cx="4419600" cy="619225"/>
          </a:xfrm>
          <a:prstGeom prst="rect">
            <a:avLst/>
          </a:prstGeom>
        </p:spPr>
        <p:txBody>
          <a:bodyPr vert="horz" lIns="91440" tIns="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 sz="2200" dirty="0">
                <a:latin typeface="ITC Avant Garde Std Bk" panose="020B0502020202020204" pitchFamily="34" charset="0"/>
              </a:rPr>
              <a:t>Kenway Composites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 sz="1600" dirty="0">
                <a:latin typeface="ITC Avant Garde Std Bk" panose="020B0502020202020204" pitchFamily="34" charset="0"/>
              </a:rPr>
              <a:t>Augusta, ME</a:t>
            </a:r>
          </a:p>
        </p:txBody>
      </p:sp>
    </p:spTree>
    <p:extLst>
      <p:ext uri="{BB962C8B-B14F-4D97-AF65-F5344CB8AC3E}">
        <p14:creationId xmlns:p14="http://schemas.microsoft.com/office/powerpoint/2010/main" val="16909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162" y="417435"/>
            <a:ext cx="11809960" cy="5334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COOLING TOWERS</a:t>
            </a:r>
          </a:p>
        </p:txBody>
      </p:sp>
      <p:pic>
        <p:nvPicPr>
          <p:cNvPr id="1026" name="Picture 6">
            <a:extLst>
              <a:ext uri="{FF2B5EF4-FFF2-40B4-BE49-F238E27FC236}">
                <a16:creationId xmlns:a16="http://schemas.microsoft.com/office/drawing/2014/main" id="{C46CF2A9-5FD9-48FA-AAEB-70323983FC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4"/>
          <a:stretch/>
        </p:blipFill>
        <p:spPr bwMode="auto">
          <a:xfrm>
            <a:off x="6716315" y="1069369"/>
            <a:ext cx="1977058" cy="2281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5">
            <a:extLst>
              <a:ext uri="{FF2B5EF4-FFF2-40B4-BE49-F238E27FC236}">
                <a16:creationId xmlns:a16="http://schemas.microsoft.com/office/drawing/2014/main" id="{812AF03C-A5B6-40B0-8509-637DA0B41F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4" t="2342" r="3962"/>
          <a:stretch/>
        </p:blipFill>
        <p:spPr bwMode="auto">
          <a:xfrm>
            <a:off x="4799012" y="1069369"/>
            <a:ext cx="1828800" cy="2281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A17C39F9-E2F0-4878-8841-96F02E6F8B37}"/>
              </a:ext>
            </a:extLst>
          </p:cNvPr>
          <p:cNvSpPr txBox="1">
            <a:spLocks/>
          </p:cNvSpPr>
          <p:nvPr/>
        </p:nvSpPr>
        <p:spPr>
          <a:xfrm>
            <a:off x="8690073" y="1066800"/>
            <a:ext cx="3043139" cy="2228321"/>
          </a:xfrm>
          <a:prstGeom prst="rect">
            <a:avLst/>
          </a:prstGeom>
        </p:spPr>
        <p:txBody>
          <a:bodyPr vert="horz" lIns="91440" tIns="0" rIns="91440" bIns="45720" rtlCol="0">
            <a:no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rgbClr val="F47920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F47920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47920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47920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47920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lvl="1" indent="0">
              <a:lnSpc>
                <a:spcPct val="100000"/>
              </a:lnSpc>
              <a:buNone/>
            </a:pPr>
            <a:r>
              <a:rPr lang="en-US" sz="1800" dirty="0">
                <a:solidFill>
                  <a:srgbClr val="5663AD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Facilities:</a:t>
            </a:r>
            <a:br>
              <a:rPr lang="en-US" sz="18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</a:br>
            <a:r>
              <a:rPr lang="en-US" sz="18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8,000 sq. ft.</a:t>
            </a:r>
          </a:p>
          <a:p>
            <a:pPr marL="231775" lvl="1" indent="0">
              <a:lnSpc>
                <a:spcPct val="100000"/>
              </a:lnSpc>
              <a:buFont typeface="Arial" pitchFamily="34" charset="0"/>
              <a:buNone/>
            </a:pPr>
            <a:r>
              <a:rPr lang="en-US" sz="1800" dirty="0">
                <a:solidFill>
                  <a:srgbClr val="5663AD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Employees: </a:t>
            </a:r>
            <a:br>
              <a:rPr lang="en-US" sz="18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</a:br>
            <a:r>
              <a:rPr lang="en-US" sz="18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15 – Office</a:t>
            </a:r>
            <a:br>
              <a:rPr lang="en-US" sz="18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</a:br>
            <a:br>
              <a:rPr lang="en-US" sz="18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</a:br>
            <a:r>
              <a:rPr lang="en-US" sz="18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Specializing in Modular</a:t>
            </a:r>
            <a:br>
              <a:rPr lang="en-US" sz="18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</a:br>
            <a:r>
              <a:rPr lang="en-US" sz="18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FRP Cooling Towers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2F83E92-6647-447C-88F5-EA14514C4B3C}"/>
              </a:ext>
            </a:extLst>
          </p:cNvPr>
          <p:cNvSpPr txBox="1">
            <a:spLocks/>
          </p:cNvSpPr>
          <p:nvPr/>
        </p:nvSpPr>
        <p:spPr>
          <a:xfrm>
            <a:off x="455612" y="1066800"/>
            <a:ext cx="4419600" cy="604462"/>
          </a:xfrm>
          <a:prstGeom prst="rect">
            <a:avLst/>
          </a:prstGeom>
        </p:spPr>
        <p:txBody>
          <a:bodyPr vert="horz" lIns="91440" tIns="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 sz="2200" dirty="0">
                <a:latin typeface="ITC Avant Garde Std Bk" panose="020B0502020202020204" pitchFamily="34" charset="0"/>
              </a:rPr>
              <a:t>Tower Tech Office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 sz="1600" dirty="0">
                <a:latin typeface="ITC Avant Garde Std Bk" panose="020B0502020202020204" pitchFamily="34" charset="0"/>
              </a:rPr>
              <a:t>Oklahoma City, OK</a:t>
            </a:r>
          </a:p>
        </p:txBody>
      </p:sp>
    </p:spTree>
    <p:extLst>
      <p:ext uri="{BB962C8B-B14F-4D97-AF65-F5344CB8AC3E}">
        <p14:creationId xmlns:p14="http://schemas.microsoft.com/office/powerpoint/2010/main" val="268142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BF5BBA12-E967-4AE9-9193-DE75B6982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2" y="76200"/>
            <a:ext cx="7696200" cy="685800"/>
          </a:xfrm>
        </p:spPr>
        <p:txBody>
          <a:bodyPr/>
          <a:lstStyle/>
          <a:p>
            <a:r>
              <a:rPr lang="en-US" sz="32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CAPABILITIES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403B170C-FF93-4977-9472-F69FEF1C56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713" y="1038830"/>
            <a:ext cx="3048000" cy="1312856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1800" dirty="0">
                <a:solidFill>
                  <a:srgbClr val="F47920"/>
                </a:solidFill>
                <a:latin typeface="ITC Avant Garde Std Bk" panose="020B0502020202020204" pitchFamily="34" charset="0"/>
                <a:ea typeface="Avenir Book" charset="0"/>
                <a:cs typeface="Avenir Book" charset="0"/>
              </a:rPr>
              <a:t>DESIGN &amp; ENGINEERING: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rgbClr val="F47920"/>
              </a:buClr>
            </a:pPr>
            <a:r>
              <a:rPr lang="en-US" sz="14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OEM Support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rgbClr val="F47920"/>
              </a:buClr>
            </a:pPr>
            <a:r>
              <a:rPr lang="en-US" sz="14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Design &amp; Build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rgbClr val="F47920"/>
              </a:buClr>
            </a:pPr>
            <a:r>
              <a:rPr lang="en-US" sz="14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Custom Parts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rgbClr val="F47920"/>
              </a:buClr>
            </a:pPr>
            <a:r>
              <a:rPr lang="en-US" sz="14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Engineered Solutions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D244D31-979F-4162-A5A0-3A951AEF76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620"/>
          <a:stretch/>
        </p:blipFill>
        <p:spPr>
          <a:xfrm>
            <a:off x="3501102" y="3492475"/>
            <a:ext cx="2821910" cy="108602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EBC1B46-2528-4448-8470-CE9148F50685}"/>
              </a:ext>
            </a:extLst>
          </p:cNvPr>
          <p:cNvSpPr txBox="1"/>
          <p:nvPr/>
        </p:nvSpPr>
        <p:spPr>
          <a:xfrm>
            <a:off x="519927" y="3492475"/>
            <a:ext cx="2133918" cy="1054135"/>
          </a:xfrm>
          <a:prstGeom prst="rect">
            <a:avLst/>
          </a:prstGeom>
          <a:noFill/>
        </p:spPr>
        <p:txBody>
          <a:bodyPr wrap="none" tIns="0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600" dirty="0">
                <a:solidFill>
                  <a:srgbClr val="F47920"/>
                </a:solidFill>
                <a:latin typeface="ITC Avant Garde Std Bk" panose="020B0502020202020204" pitchFamily="34" charset="0"/>
                <a:ea typeface="Avenir Medium" charset="0"/>
                <a:cs typeface="Avenir Medium" charset="0"/>
              </a:rPr>
              <a:t>Pultrusion</a:t>
            </a:r>
          </a:p>
          <a:p>
            <a:pPr marL="285750" indent="-285750">
              <a:spcAft>
                <a:spcPts val="300"/>
              </a:spcAft>
              <a:buClr>
                <a:srgbClr val="F4792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Continuous Production</a:t>
            </a:r>
          </a:p>
          <a:p>
            <a:pPr marL="285750" indent="-285750">
              <a:spcAft>
                <a:spcPts val="300"/>
              </a:spcAft>
              <a:buClr>
                <a:srgbClr val="F4792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Constant Cross-section</a:t>
            </a:r>
          </a:p>
          <a:p>
            <a:pPr marL="285750" indent="-285750">
              <a:spcAft>
                <a:spcPts val="300"/>
              </a:spcAft>
              <a:buClr>
                <a:srgbClr val="F4792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Large Quantity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DE7C6F4-AF89-4732-A9FA-0888CF8AFDD3}"/>
              </a:ext>
            </a:extLst>
          </p:cNvPr>
          <p:cNvSpPr txBox="1"/>
          <p:nvPr/>
        </p:nvSpPr>
        <p:spPr>
          <a:xfrm>
            <a:off x="6670569" y="3492475"/>
            <a:ext cx="3005243" cy="1054135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600" dirty="0">
                <a:solidFill>
                  <a:srgbClr val="F47920"/>
                </a:solidFill>
                <a:latin typeface="ITC Avant Garde Std Bk" panose="020B0502020202020204" pitchFamily="34" charset="0"/>
                <a:ea typeface="Avenir Medium" charset="0"/>
                <a:cs typeface="Avenir Medium" charset="0"/>
              </a:rPr>
              <a:t>Vacuum Infusion</a:t>
            </a:r>
          </a:p>
          <a:p>
            <a:pPr marL="285750" indent="-285750">
              <a:spcAft>
                <a:spcPts val="300"/>
              </a:spcAft>
              <a:buClr>
                <a:srgbClr val="F4792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Large Parts</a:t>
            </a:r>
          </a:p>
          <a:p>
            <a:pPr marL="285750" indent="-285750">
              <a:spcAft>
                <a:spcPts val="300"/>
              </a:spcAft>
              <a:buClr>
                <a:srgbClr val="F4792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Design Flexibility</a:t>
            </a:r>
          </a:p>
          <a:p>
            <a:pPr marL="285750" indent="-285750">
              <a:spcAft>
                <a:spcPts val="300"/>
              </a:spcAft>
              <a:buClr>
                <a:srgbClr val="F4792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Low to Medium Quantity</a:t>
            </a:r>
            <a:endParaRPr lang="en-US" sz="1400" dirty="0">
              <a:latin typeface="ITC Avant Garde Std Bk" panose="020B0502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D234798-F479-45AA-BD77-3AECE4F22C12}"/>
              </a:ext>
            </a:extLst>
          </p:cNvPr>
          <p:cNvSpPr txBox="1"/>
          <p:nvPr/>
        </p:nvSpPr>
        <p:spPr>
          <a:xfrm>
            <a:off x="6649266" y="5070931"/>
            <a:ext cx="2332690" cy="1054135"/>
          </a:xfrm>
          <a:prstGeom prst="rect">
            <a:avLst/>
          </a:prstGeom>
          <a:noFill/>
        </p:spPr>
        <p:txBody>
          <a:bodyPr wrap="none" tIns="0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600" dirty="0">
                <a:solidFill>
                  <a:srgbClr val="F47920"/>
                </a:solidFill>
                <a:latin typeface="ITC Avant Garde Std Bk" panose="020B0502020202020204" pitchFamily="34" charset="0"/>
                <a:ea typeface="Avenir Medium" charset="0"/>
                <a:cs typeface="Avenir Medium" charset="0"/>
              </a:rPr>
              <a:t>Hand Layup</a:t>
            </a:r>
          </a:p>
          <a:p>
            <a:pPr marL="285750" indent="-285750">
              <a:spcAft>
                <a:spcPts val="300"/>
              </a:spcAft>
              <a:buClr>
                <a:srgbClr val="F4792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Complex Shapes</a:t>
            </a:r>
          </a:p>
          <a:p>
            <a:pPr marL="285750" indent="-285750">
              <a:spcAft>
                <a:spcPts val="300"/>
              </a:spcAft>
              <a:buClr>
                <a:srgbClr val="F4792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Cosmetic</a:t>
            </a:r>
          </a:p>
          <a:p>
            <a:pPr marL="285750" indent="-285750">
              <a:spcAft>
                <a:spcPts val="300"/>
              </a:spcAft>
              <a:buClr>
                <a:srgbClr val="F4792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Prototypes, Low Quantity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BD211CA-4EA4-4291-A601-F03606A546AB}"/>
              </a:ext>
            </a:extLst>
          </p:cNvPr>
          <p:cNvSpPr txBox="1"/>
          <p:nvPr/>
        </p:nvSpPr>
        <p:spPr>
          <a:xfrm>
            <a:off x="519770" y="5070931"/>
            <a:ext cx="1866217" cy="1054135"/>
          </a:xfrm>
          <a:prstGeom prst="rect">
            <a:avLst/>
          </a:prstGeom>
          <a:noFill/>
        </p:spPr>
        <p:txBody>
          <a:bodyPr wrap="none" tIns="0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600" dirty="0">
                <a:solidFill>
                  <a:srgbClr val="F47920"/>
                </a:solidFill>
                <a:latin typeface="ITC Avant Garde Std Bk" panose="020B0502020202020204" pitchFamily="34" charset="0"/>
                <a:ea typeface="Avenir Medium" charset="0"/>
                <a:cs typeface="Avenir Medium" charset="0"/>
              </a:rPr>
              <a:t>Filament Winding</a:t>
            </a:r>
          </a:p>
          <a:p>
            <a:pPr marL="285750" indent="-285750">
              <a:spcAft>
                <a:spcPts val="300"/>
              </a:spcAft>
              <a:buClr>
                <a:srgbClr val="F4792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Automated </a:t>
            </a:r>
          </a:p>
          <a:p>
            <a:pPr marL="285750" indent="-285750">
              <a:spcAft>
                <a:spcPts val="300"/>
              </a:spcAft>
              <a:buClr>
                <a:srgbClr val="F4792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Cylindrical Shapes</a:t>
            </a:r>
          </a:p>
          <a:p>
            <a:pPr marL="285750" indent="-285750">
              <a:spcAft>
                <a:spcPts val="300"/>
              </a:spcAft>
              <a:buClr>
                <a:srgbClr val="F4792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Medium Quantities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AC00E4F-6B85-4646-96FF-3E37E7FEF3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913"/>
          <a:stretch/>
        </p:blipFill>
        <p:spPr>
          <a:xfrm>
            <a:off x="9494185" y="3492475"/>
            <a:ext cx="2297140" cy="123192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D04F20A-0434-46CF-9F0E-94E5102E0A3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310" r="8871" b="2563"/>
          <a:stretch/>
        </p:blipFill>
        <p:spPr>
          <a:xfrm>
            <a:off x="3517529" y="5070931"/>
            <a:ext cx="2348283" cy="138625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A138A6C-C71F-4239-B65A-20A90AA8B13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9073" y="5070931"/>
            <a:ext cx="2282252" cy="1442257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E7D3CF1-145D-4745-A7B1-4A2E65F88037}"/>
              </a:ext>
            </a:extLst>
          </p:cNvPr>
          <p:cNvSpPr txBox="1"/>
          <p:nvPr/>
        </p:nvSpPr>
        <p:spPr>
          <a:xfrm>
            <a:off x="519927" y="2959678"/>
            <a:ext cx="60928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47920"/>
                </a:solidFill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MANUFACTURING PROCESSES:</a:t>
            </a:r>
          </a:p>
        </p:txBody>
      </p:sp>
      <p:pic>
        <p:nvPicPr>
          <p:cNvPr id="16" name="Picture 15" descr="A person sitting at a desk with a computer and a keyboard&#10;&#10;Description automatically generated with low confidence">
            <a:extLst>
              <a:ext uri="{FF2B5EF4-FFF2-40B4-BE49-F238E27FC236}">
                <a16:creationId xmlns:a16="http://schemas.microsoft.com/office/drawing/2014/main" id="{DFB0DD80-8B09-4FB3-91FD-D4278BF569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69"/>
          <a:stretch/>
        </p:blipFill>
        <p:spPr>
          <a:xfrm>
            <a:off x="3513010" y="1136138"/>
            <a:ext cx="2810002" cy="145466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D9D7512-323E-0A53-4DD4-A44F6670FC09}"/>
              </a:ext>
            </a:extLst>
          </p:cNvPr>
          <p:cNvSpPr txBox="1">
            <a:spLocks/>
          </p:cNvSpPr>
          <p:nvPr/>
        </p:nvSpPr>
        <p:spPr>
          <a:xfrm>
            <a:off x="6694618" y="1038830"/>
            <a:ext cx="2799567" cy="1920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rgbClr val="F47920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F47920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47920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47920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47920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itchFamily="34" charset="0"/>
              <a:buNone/>
            </a:pPr>
            <a:r>
              <a:rPr lang="en-US" sz="1800" dirty="0">
                <a:solidFill>
                  <a:srgbClr val="F47920"/>
                </a:solidFill>
                <a:latin typeface="ITC Avant Garde Std Bk" panose="020B0502020202020204" pitchFamily="34" charset="0"/>
                <a:ea typeface="Avenir Book" charset="0"/>
                <a:cs typeface="Avenir Book" charset="0"/>
              </a:rPr>
              <a:t>FIELD SERVICES: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Field Service &amp; Repair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Maintenance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Safety Compliance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Specialized Coatings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Southwest Freeport, TX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Northeast Augusta, ME</a:t>
            </a:r>
          </a:p>
        </p:txBody>
      </p:sp>
      <p:pic>
        <p:nvPicPr>
          <p:cNvPr id="3074" name="Picture 2" descr="Enduro Composites | Houston TX">
            <a:hlinkClick r:id="rId8"/>
            <a:extLst>
              <a:ext uri="{FF2B5EF4-FFF2-40B4-BE49-F238E27FC236}">
                <a16:creationId xmlns:a16="http://schemas.microsoft.com/office/drawing/2014/main" id="{99F0310F-88AB-A375-9917-A73F145D6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430" y="1136138"/>
            <a:ext cx="2238649" cy="1685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427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outdoor, yellow, arch&#10;&#10;Description automatically generated">
            <a:extLst>
              <a:ext uri="{FF2B5EF4-FFF2-40B4-BE49-F238E27FC236}">
                <a16:creationId xmlns:a16="http://schemas.microsoft.com/office/drawing/2014/main" id="{6E96233C-2A58-4A1D-B2EA-55DDBFAB3F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9557"/>
            <a:ext cx="10895012" cy="61284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062" y="76200"/>
            <a:ext cx="11487150" cy="685800"/>
          </a:xfrm>
        </p:spPr>
        <p:txBody>
          <a:bodyPr/>
          <a:lstStyle/>
          <a:p>
            <a:r>
              <a:rPr lang="en-US" sz="32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KEY INDUSTRIES &amp; INFRASTRUCTURE PRODUCTS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403B170C-FF93-4977-9472-F69FEF1C56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4162" y="1600200"/>
            <a:ext cx="7867650" cy="5181600"/>
          </a:xfrm>
        </p:spPr>
        <p:txBody>
          <a:bodyPr tIns="0" numCol="2" spcCol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47920"/>
              </a:buClr>
              <a:buNone/>
            </a:pPr>
            <a:r>
              <a:rPr lang="en-US" sz="2000" dirty="0">
                <a:solidFill>
                  <a:srgbClr val="F47920"/>
                </a:solidFill>
                <a:latin typeface="+mj-lt"/>
                <a:ea typeface="Avenir Light" charset="0"/>
                <a:cs typeface="Avenir Light" charset="0"/>
              </a:rPr>
              <a:t>Waterfront Infrastructure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latin typeface="+mj-lt"/>
                <a:ea typeface="Avenir Light" charset="0"/>
                <a:cs typeface="Avenir Light" charset="0"/>
              </a:rPr>
              <a:t>Sheet &amp; Pile Piling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latin typeface="+mj-lt"/>
                <a:ea typeface="Avenir Light" charset="0"/>
                <a:cs typeface="Avenir Light" charset="0"/>
              </a:rPr>
              <a:t>Fender Protection Systems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latin typeface="+mj-lt"/>
                <a:ea typeface="Avenir Light" charset="0"/>
                <a:cs typeface="Avenir Light" charset="0"/>
              </a:rPr>
              <a:t>Ship Berthing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latin typeface="+mj-lt"/>
                <a:ea typeface="Avenir Light" charset="0"/>
                <a:cs typeface="Avenir Light" charset="0"/>
              </a:rPr>
              <a:t>Pier Protection Systems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latin typeface="+mj-lt"/>
                <a:ea typeface="Avenir Light" charset="0"/>
                <a:cs typeface="Avenir Light" charset="0"/>
              </a:rPr>
              <a:t>Docks &amp; Marinas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F47920"/>
              </a:buClr>
              <a:buNone/>
            </a:pPr>
            <a:r>
              <a:rPr lang="en-US" sz="2000" dirty="0">
                <a:solidFill>
                  <a:srgbClr val="F47920"/>
                </a:solidFill>
                <a:latin typeface="+mj-lt"/>
                <a:ea typeface="Avenir Light" charset="0"/>
                <a:cs typeface="Avenir Light" charset="0"/>
              </a:rPr>
              <a:t>Utilities Infrastructure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latin typeface="+mj-lt"/>
                <a:ea typeface="Avenir Light" charset="0"/>
                <a:cs typeface="Avenir Light" charset="0"/>
              </a:rPr>
              <a:t>Transmission &amp; Distribution Poles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r>
              <a:rPr lang="en-US" sz="1500" dirty="0" err="1">
                <a:latin typeface="+mj-lt"/>
                <a:ea typeface="Avenir Light" charset="0"/>
                <a:cs typeface="Avenir Light" charset="0"/>
              </a:rPr>
              <a:t>Deadend</a:t>
            </a:r>
            <a:r>
              <a:rPr lang="en-US" sz="1500" dirty="0">
                <a:latin typeface="+mj-lt"/>
                <a:ea typeface="Avenir Light" charset="0"/>
                <a:cs typeface="Avenir Light" charset="0"/>
              </a:rPr>
              <a:t> &amp; Tangent Crossarms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latin typeface="+mj-lt"/>
                <a:ea typeface="Avenir Light" charset="0"/>
                <a:cs typeface="Avenir Light" charset="0"/>
              </a:rPr>
              <a:t>Fire-resistant Poles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latin typeface="+mj-lt"/>
                <a:ea typeface="Avenir Light" charset="0"/>
                <a:cs typeface="Avenir Light" charset="0"/>
              </a:rPr>
              <a:t>Microcell Poles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F47920"/>
              </a:buClr>
              <a:buNone/>
            </a:pPr>
            <a:r>
              <a:rPr lang="en-US" sz="2000" dirty="0">
                <a:solidFill>
                  <a:srgbClr val="F47920"/>
                </a:solidFill>
                <a:latin typeface="+mj-lt"/>
                <a:ea typeface="Avenir Light" charset="0"/>
                <a:cs typeface="Avenir Light" charset="0"/>
              </a:rPr>
              <a:t>Bridge Infrastructure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latin typeface="+mj-lt"/>
                <a:ea typeface="Avenir Light" charset="0"/>
                <a:cs typeface="Avenir Light" charset="0"/>
              </a:rPr>
              <a:t>Pedestrian Bridges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latin typeface="+mj-lt"/>
                <a:ea typeface="Avenir Light" charset="0"/>
                <a:cs typeface="Avenir Light" charset="0"/>
              </a:rPr>
              <a:t>Boardwalks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latin typeface="+mj-lt"/>
                <a:ea typeface="Avenir Light" charset="0"/>
                <a:cs typeface="Avenir Light" charset="0"/>
              </a:rPr>
              <a:t>Vehicle Decking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latin typeface="+mj-lt"/>
                <a:ea typeface="Avenir Light" charset="0"/>
                <a:cs typeface="Avenir Light" charset="0"/>
              </a:rPr>
              <a:t>Pedestrian Decking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latin typeface="+mj-lt"/>
                <a:ea typeface="Avenir Light" charset="0"/>
                <a:cs typeface="Avenir Light" charset="0"/>
              </a:rPr>
              <a:t>Sidewalks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latin typeface="+mj-lt"/>
                <a:ea typeface="Avenir Light" charset="0"/>
                <a:cs typeface="Avenir Light" charset="0"/>
              </a:rPr>
              <a:t>Concrete From Deck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47920"/>
              </a:buClr>
              <a:buNone/>
            </a:pPr>
            <a:r>
              <a:rPr lang="en-US" sz="2000" dirty="0">
                <a:solidFill>
                  <a:srgbClr val="F47920"/>
                </a:solidFill>
                <a:latin typeface="+mj-lt"/>
                <a:ea typeface="Avenir Light" charset="0"/>
                <a:cs typeface="Avenir Light" charset="0"/>
              </a:rPr>
              <a:t>Rail &amp; Transit Infrastructure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latin typeface="+mj-lt"/>
                <a:ea typeface="Avenir Light" charset="0"/>
                <a:cs typeface="Avenir Light" charset="0"/>
              </a:rPr>
              <a:t>Mass Transit Platform Panels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latin typeface="+mj-lt"/>
                <a:ea typeface="Avenir Light" charset="0"/>
                <a:cs typeface="Avenir Light" charset="0"/>
              </a:rPr>
              <a:t>Rail Coverboards</a:t>
            </a:r>
            <a:endParaRPr lang="en-US" sz="1500" dirty="0">
              <a:solidFill>
                <a:srgbClr val="F47920"/>
              </a:solidFill>
              <a:latin typeface="+mj-lt"/>
              <a:ea typeface="Avenir Light" charset="0"/>
              <a:cs typeface="Avenir Light" charset="0"/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F47920"/>
              </a:buClr>
              <a:buNone/>
            </a:pPr>
            <a:r>
              <a:rPr lang="en-US" sz="2000" dirty="0">
                <a:solidFill>
                  <a:srgbClr val="F47920"/>
                </a:solidFill>
                <a:latin typeface="+mj-lt"/>
                <a:ea typeface="Avenir Light" charset="0"/>
                <a:cs typeface="Avenir Light" charset="0"/>
              </a:rPr>
              <a:t>Water &amp; Wastewater 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latin typeface="+mj-lt"/>
                <a:ea typeface="Avenir Light" charset="0"/>
                <a:cs typeface="Avenir Light" charset="0"/>
              </a:rPr>
              <a:t>Municipal Wastewater Infrastructure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latin typeface="+mj-lt"/>
                <a:ea typeface="Avenir Light" charset="0"/>
                <a:cs typeface="Avenir Light" charset="0"/>
              </a:rPr>
              <a:t>FRP Tank Covers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latin typeface="+mj-lt"/>
                <a:ea typeface="Avenir Light" charset="0"/>
                <a:cs typeface="Avenir Light" charset="0"/>
              </a:rPr>
              <a:t>Baffle Walls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latin typeface="+mj-lt"/>
                <a:ea typeface="Avenir Light" charset="0"/>
                <a:cs typeface="Avenir Light" charset="0"/>
              </a:rPr>
              <a:t>Clarifier Products &amp; Odor Control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F47920"/>
              </a:buClr>
              <a:buNone/>
            </a:pPr>
            <a:r>
              <a:rPr lang="en-US" sz="2000" dirty="0">
                <a:solidFill>
                  <a:srgbClr val="F47920"/>
                </a:solidFill>
                <a:latin typeface="+mj-lt"/>
                <a:ea typeface="Avenir Light" charset="0"/>
                <a:cs typeface="Avenir Light" charset="0"/>
              </a:rPr>
              <a:t>Building Infrastructure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latin typeface="+mj-lt"/>
                <a:ea typeface="Avenir Light" charset="0"/>
                <a:cs typeface="Avenir Light" charset="0"/>
              </a:rPr>
              <a:t>FRP Roofing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latin typeface="+mj-lt"/>
                <a:ea typeface="Avenir Light" charset="0"/>
                <a:cs typeface="Avenir Light" charset="0"/>
              </a:rPr>
              <a:t>Roof Deck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latin typeface="+mj-lt"/>
                <a:ea typeface="Avenir Light" charset="0"/>
                <a:cs typeface="Avenir Light" charset="0"/>
              </a:rPr>
              <a:t>Siding Products 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latin typeface="+mj-lt"/>
                <a:ea typeface="Avenir Light" charset="0"/>
                <a:cs typeface="Avenir Light" charset="0"/>
              </a:rPr>
              <a:t>Insulated Panels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latin typeface="+mj-lt"/>
                <a:ea typeface="Avenir Light" charset="0"/>
                <a:cs typeface="Avenir Light" charset="0"/>
              </a:rPr>
              <a:t>Structural Lighting</a:t>
            </a:r>
            <a:endParaRPr lang="en-US" sz="1500" dirty="0">
              <a:solidFill>
                <a:srgbClr val="F47920"/>
              </a:solidFill>
              <a:latin typeface="+mj-lt"/>
              <a:ea typeface="Avenir Light" charset="0"/>
              <a:cs typeface="Avenir Light" charset="0"/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F47920"/>
              </a:buClr>
              <a:buNone/>
            </a:pPr>
            <a:r>
              <a:rPr lang="en-US" sz="2000" dirty="0">
                <a:solidFill>
                  <a:srgbClr val="F47920"/>
                </a:solidFill>
                <a:latin typeface="+mj-lt"/>
                <a:ea typeface="Avenir Light" charset="0"/>
                <a:cs typeface="Avenir Light" charset="0"/>
              </a:rPr>
              <a:t>HVAC Infrastructure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latin typeface="+mj-lt"/>
                <a:ea typeface="Avenir Light" charset="0"/>
                <a:cs typeface="Avenir Light" charset="0"/>
              </a:rPr>
              <a:t>Modular FRP Cooling Towers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latin typeface="+mj-lt"/>
                <a:ea typeface="Avenir Light" charset="0"/>
                <a:cs typeface="Avenir Light" charset="0"/>
              </a:rPr>
              <a:t>Cooling Tower Panels</a:t>
            </a:r>
          </a:p>
        </p:txBody>
      </p:sp>
    </p:spTree>
    <p:extLst>
      <p:ext uri="{BB962C8B-B14F-4D97-AF65-F5344CB8AC3E}">
        <p14:creationId xmlns:p14="http://schemas.microsoft.com/office/powerpoint/2010/main" val="156004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outdoor, yellow, arch&#10;&#10;Description automatically generated">
            <a:extLst>
              <a:ext uri="{FF2B5EF4-FFF2-40B4-BE49-F238E27FC236}">
                <a16:creationId xmlns:a16="http://schemas.microsoft.com/office/drawing/2014/main" id="{6E96233C-2A58-4A1D-B2EA-55DDBFAB3F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62" y="733073"/>
            <a:ext cx="10895012" cy="61284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062" y="76200"/>
            <a:ext cx="9886950" cy="685800"/>
          </a:xfrm>
        </p:spPr>
        <p:txBody>
          <a:bodyPr/>
          <a:lstStyle/>
          <a:p>
            <a:r>
              <a:rPr lang="en-US" sz="3200" dirty="0">
                <a:latin typeface="ITC Avant Garde Std Bk" panose="020B0502020202020204" pitchFamily="34" charset="0"/>
                <a:ea typeface="Avenir Light" charset="0"/>
                <a:cs typeface="Avenir Light" charset="0"/>
              </a:rPr>
              <a:t>KEY INDUSTRIES PRODUCTS &amp; SERVICES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403B170C-FF93-4977-9472-F69FEF1C56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4162" y="1600199"/>
            <a:ext cx="7867650" cy="5105401"/>
          </a:xfrm>
        </p:spPr>
        <p:txBody>
          <a:bodyPr tIns="0" numCol="2" spcCol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F47920"/>
              </a:buClr>
              <a:buNone/>
            </a:pPr>
            <a:r>
              <a:rPr lang="en-US" sz="2000" dirty="0">
                <a:solidFill>
                  <a:srgbClr val="F47920"/>
                </a:solidFill>
                <a:latin typeface="+mj-lt"/>
                <a:ea typeface="Avenir Light" charset="0"/>
                <a:cs typeface="Avenir Light" charset="0"/>
              </a:rPr>
              <a:t>Field Services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latin typeface="+mj-lt"/>
                <a:ea typeface="Avenir Light" charset="0"/>
                <a:cs typeface="Avenir Light" charset="0"/>
              </a:rPr>
              <a:t>Industrial Installation &amp; Repair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latin typeface="+mj-lt"/>
                <a:ea typeface="Avenir Light" charset="0"/>
                <a:cs typeface="Avenir Light" charset="0"/>
              </a:rPr>
              <a:t>Maintenance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latin typeface="+mj-lt"/>
                <a:ea typeface="Avenir Light" charset="0"/>
                <a:cs typeface="Avenir Light" charset="0"/>
              </a:rPr>
              <a:t>Quality Assurance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latin typeface="+mj-lt"/>
                <a:ea typeface="Avenir Light" charset="0"/>
                <a:cs typeface="Avenir Light" charset="0"/>
              </a:rPr>
              <a:t>Water &amp; Wastewater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latin typeface="+mj-lt"/>
                <a:ea typeface="Avenir Light" charset="0"/>
                <a:cs typeface="Avenir Light" charset="0"/>
              </a:rPr>
              <a:t>Corrosive Tanks &amp; Facilities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F47920"/>
              </a:buClr>
              <a:buNone/>
            </a:pPr>
            <a:r>
              <a:rPr lang="en-US" sz="2000" dirty="0">
                <a:solidFill>
                  <a:srgbClr val="F47920"/>
                </a:solidFill>
                <a:latin typeface="+mj-lt"/>
                <a:ea typeface="Avenir Light" charset="0"/>
                <a:cs typeface="Avenir Light" charset="0"/>
              </a:rPr>
              <a:t>FRP Structural Products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latin typeface="+mj-lt"/>
                <a:ea typeface="Avenir Light" charset="0"/>
                <a:cs typeface="Avenir Light" charset="0"/>
              </a:rPr>
              <a:t>Ladders, Stairs &amp; Railings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latin typeface="+mj-lt"/>
                <a:ea typeface="Avenir Light" charset="0"/>
                <a:cs typeface="Avenir Light" charset="0"/>
              </a:rPr>
              <a:t>Pedestrian Decking Products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latin typeface="+mj-lt"/>
                <a:ea typeface="Avenir Light" charset="0"/>
                <a:cs typeface="Avenir Light" charset="0"/>
              </a:rPr>
              <a:t>Non-skid Decking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latin typeface="+mj-lt"/>
                <a:ea typeface="Avenir Light" charset="0"/>
                <a:cs typeface="Avenir Light" charset="0"/>
              </a:rPr>
              <a:t>Safety Railing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latin typeface="+mj-lt"/>
                <a:ea typeface="Avenir Light" charset="0"/>
                <a:cs typeface="Avenir Light" charset="0"/>
              </a:rPr>
              <a:t>Mezzanine &amp; Walkway Systems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latin typeface="+mj-lt"/>
                <a:ea typeface="Avenir Light" charset="0"/>
                <a:cs typeface="Avenir Light" charset="0"/>
              </a:rPr>
              <a:t>Commercial Decking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latin typeface="+mj-lt"/>
                <a:ea typeface="Avenir Light" charset="0"/>
                <a:cs typeface="Avenir Light" charset="0"/>
              </a:rPr>
              <a:t>Full Catalog of Structural Parts</a:t>
            </a:r>
          </a:p>
          <a:p>
            <a:pPr marL="696912" lvl="1">
              <a:lnSpc>
                <a:spcPct val="100000"/>
              </a:lnSpc>
              <a:spcBef>
                <a:spcPts val="0"/>
              </a:spcBef>
            </a:pPr>
            <a:r>
              <a:rPr lang="en-US" sz="1100" dirty="0">
                <a:latin typeface="+mj-lt"/>
                <a:ea typeface="Avenir Light" charset="0"/>
                <a:cs typeface="Avenir Light" charset="0"/>
              </a:rPr>
              <a:t>Decking, Planking &amp; Grating</a:t>
            </a:r>
          </a:p>
          <a:p>
            <a:pPr marL="696912" lvl="1">
              <a:lnSpc>
                <a:spcPct val="100000"/>
              </a:lnSpc>
              <a:spcBef>
                <a:spcPts val="0"/>
              </a:spcBef>
            </a:pPr>
            <a:r>
              <a:rPr lang="en-US" sz="1100" dirty="0">
                <a:latin typeface="+mj-lt"/>
                <a:ea typeface="Avenir Light" charset="0"/>
                <a:cs typeface="Avenir Light" charset="0"/>
              </a:rPr>
              <a:t>I-Beams</a:t>
            </a:r>
          </a:p>
          <a:p>
            <a:pPr marL="696912" lvl="1">
              <a:lnSpc>
                <a:spcPct val="100000"/>
              </a:lnSpc>
              <a:spcBef>
                <a:spcPts val="0"/>
              </a:spcBef>
            </a:pPr>
            <a:r>
              <a:rPr lang="en-US" sz="1100" dirty="0">
                <a:latin typeface="+mj-lt"/>
                <a:ea typeface="Avenir Light" charset="0"/>
                <a:cs typeface="Avenir Light" charset="0"/>
              </a:rPr>
              <a:t>Channels</a:t>
            </a:r>
          </a:p>
          <a:p>
            <a:pPr marL="696912" lvl="1">
              <a:lnSpc>
                <a:spcPct val="100000"/>
              </a:lnSpc>
              <a:spcBef>
                <a:spcPts val="0"/>
              </a:spcBef>
            </a:pPr>
            <a:r>
              <a:rPr lang="en-US" sz="1100" dirty="0">
                <a:latin typeface="+mj-lt"/>
                <a:ea typeface="Avenir Light" charset="0"/>
                <a:cs typeface="Avenir Light" charset="0"/>
              </a:rPr>
              <a:t>Pipes &amp; Tubes</a:t>
            </a:r>
          </a:p>
          <a:p>
            <a:pPr marL="696912" lvl="1">
              <a:lnSpc>
                <a:spcPct val="100000"/>
              </a:lnSpc>
              <a:spcBef>
                <a:spcPts val="0"/>
              </a:spcBef>
            </a:pPr>
            <a:r>
              <a:rPr lang="en-US" sz="1100" dirty="0">
                <a:latin typeface="+mj-lt"/>
                <a:ea typeface="Avenir Light" charset="0"/>
                <a:cs typeface="Avenir Light" charset="0"/>
              </a:rPr>
              <a:t>Leg Angles</a:t>
            </a:r>
          </a:p>
          <a:p>
            <a:pPr marL="696912" lvl="1">
              <a:lnSpc>
                <a:spcPct val="100000"/>
              </a:lnSpc>
              <a:spcBef>
                <a:spcPts val="0"/>
              </a:spcBef>
            </a:pPr>
            <a:r>
              <a:rPr lang="en-US" sz="1100" dirty="0">
                <a:latin typeface="+mj-lt"/>
                <a:ea typeface="Avenir Light" charset="0"/>
                <a:cs typeface="Avenir Light" charset="0"/>
              </a:rPr>
              <a:t>Solid Rods &amp; Bars</a:t>
            </a:r>
          </a:p>
          <a:p>
            <a:pPr marL="696912" lvl="1">
              <a:lnSpc>
                <a:spcPct val="100000"/>
              </a:lnSpc>
              <a:spcBef>
                <a:spcPts val="0"/>
              </a:spcBef>
            </a:pPr>
            <a:r>
              <a:rPr lang="en-US" sz="1100" dirty="0">
                <a:latin typeface="+mj-lt"/>
                <a:ea typeface="Avenir Light" charset="0"/>
                <a:cs typeface="Avenir Light" charset="0"/>
              </a:rPr>
              <a:t>Flat Sheets</a:t>
            </a:r>
          </a:p>
          <a:p>
            <a:pPr marL="696912" lvl="1">
              <a:lnSpc>
                <a:spcPct val="100000"/>
              </a:lnSpc>
              <a:spcBef>
                <a:spcPts val="0"/>
              </a:spcBef>
            </a:pPr>
            <a:r>
              <a:rPr lang="en-US" sz="1100" dirty="0">
                <a:latin typeface="+mj-lt"/>
                <a:ea typeface="Avenir Light" charset="0"/>
                <a:cs typeface="Avenir Light" charset="0"/>
              </a:rPr>
              <a:t>Structural Beams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F47920"/>
              </a:buClr>
              <a:buNone/>
            </a:pPr>
            <a:r>
              <a:rPr lang="en-US" sz="2000" dirty="0">
                <a:solidFill>
                  <a:srgbClr val="F47920"/>
                </a:solidFill>
                <a:latin typeface="+mj-lt"/>
                <a:ea typeface="Avenir Light" charset="0"/>
                <a:cs typeface="Avenir Light" charset="0"/>
              </a:rPr>
              <a:t>OEM &amp; Collaborations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latin typeface="+mj-lt"/>
                <a:ea typeface="Avenir Light" charset="0"/>
                <a:cs typeface="Avenir Light" charset="0"/>
              </a:rPr>
              <a:t>Both Design/Build &amp; Build-to-Print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latin typeface="+mj-lt"/>
                <a:ea typeface="Avenir Light" charset="0"/>
                <a:cs typeface="Avenir Light" charset="0"/>
              </a:rPr>
              <a:t>Custom FRP Products &amp; Fabrication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latin typeface="+mj-lt"/>
                <a:ea typeface="Avenir Light" charset="0"/>
                <a:cs typeface="Avenir Light" charset="0"/>
              </a:rPr>
              <a:t>Critical Parts of Customers’ Systems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latin typeface="+mj-lt"/>
                <a:ea typeface="Avenir Light" charset="0"/>
                <a:cs typeface="Avenir Light" charset="0"/>
              </a:rPr>
              <a:t>Custom Molding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latin typeface="+mj-lt"/>
                <a:ea typeface="Avenir Light" charset="0"/>
                <a:cs typeface="Avenir Light" charset="0"/>
              </a:rPr>
              <a:t>Custom Filament Winding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latin typeface="+mj-lt"/>
                <a:ea typeface="Avenir Light" charset="0"/>
                <a:cs typeface="Avenir Light" charset="0"/>
              </a:rPr>
              <a:t>Custom Pultrusion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latin typeface="+mj-lt"/>
                <a:ea typeface="Avenir Light" charset="0"/>
                <a:cs typeface="Avenir Light" charset="0"/>
              </a:rPr>
              <a:t>OEM Manufacturing</a:t>
            </a:r>
            <a:endParaRPr lang="en-US" sz="1500" dirty="0">
              <a:solidFill>
                <a:srgbClr val="F47920"/>
              </a:solidFill>
              <a:latin typeface="+mj-lt"/>
              <a:ea typeface="Avenir Light" charset="0"/>
              <a:cs typeface="Avenir Light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47920"/>
              </a:buClr>
              <a:buNone/>
            </a:pPr>
            <a:r>
              <a:rPr lang="en-US" sz="2000" dirty="0">
                <a:solidFill>
                  <a:srgbClr val="F47920"/>
                </a:solidFill>
                <a:latin typeface="+mj-lt"/>
                <a:ea typeface="Avenir Light" charset="0"/>
                <a:cs typeface="Avenir Light" charset="0"/>
              </a:rPr>
              <a:t>Cable Management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latin typeface="+mj-lt"/>
                <a:ea typeface="Avenir Light" charset="0"/>
                <a:cs typeface="Avenir Light" charset="0"/>
              </a:rPr>
              <a:t>Corrosive Environments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latin typeface="+mj-lt"/>
                <a:ea typeface="Avenir Light" charset="0"/>
                <a:cs typeface="Avenir Light" charset="0"/>
              </a:rPr>
              <a:t>Full Catalog of Cable Management</a:t>
            </a:r>
          </a:p>
          <a:p>
            <a:pPr marL="696912" lvl="1">
              <a:lnSpc>
                <a:spcPct val="100000"/>
              </a:lnSpc>
              <a:spcBef>
                <a:spcPts val="0"/>
              </a:spcBef>
            </a:pPr>
            <a:r>
              <a:rPr lang="en-US" sz="1100" dirty="0">
                <a:latin typeface="+mj-lt"/>
                <a:ea typeface="Avenir Light" charset="0"/>
                <a:cs typeface="Avenir Light" charset="0"/>
              </a:rPr>
              <a:t>Cable Trays </a:t>
            </a:r>
          </a:p>
          <a:p>
            <a:pPr marL="696912" lvl="1">
              <a:lnSpc>
                <a:spcPct val="100000"/>
              </a:lnSpc>
              <a:spcBef>
                <a:spcPts val="0"/>
              </a:spcBef>
            </a:pPr>
            <a:r>
              <a:rPr lang="en-US" sz="1100" dirty="0">
                <a:latin typeface="+mj-lt"/>
                <a:ea typeface="Avenir Light" charset="0"/>
                <a:cs typeface="Avenir Light" charset="0"/>
              </a:rPr>
              <a:t>Ladder Cable Trays</a:t>
            </a:r>
            <a:endParaRPr lang="en-US" sz="1100" dirty="0">
              <a:solidFill>
                <a:srgbClr val="F47920"/>
              </a:solidFill>
              <a:latin typeface="+mj-lt"/>
              <a:ea typeface="Avenir Light" charset="0"/>
              <a:cs typeface="Avenir Light" charset="0"/>
            </a:endParaRPr>
          </a:p>
          <a:p>
            <a:pPr marL="696912" lvl="1">
              <a:lnSpc>
                <a:spcPct val="100000"/>
              </a:lnSpc>
              <a:spcBef>
                <a:spcPts val="0"/>
              </a:spcBef>
            </a:pPr>
            <a:r>
              <a:rPr lang="en-US" sz="1100" dirty="0">
                <a:latin typeface="+mj-lt"/>
                <a:ea typeface="Avenir Light" charset="0"/>
                <a:cs typeface="Avenir Light" charset="0"/>
              </a:rPr>
              <a:t>Supports </a:t>
            </a:r>
          </a:p>
          <a:p>
            <a:pPr marL="696912" lvl="1">
              <a:lnSpc>
                <a:spcPct val="100000"/>
              </a:lnSpc>
              <a:spcBef>
                <a:spcPts val="0"/>
              </a:spcBef>
            </a:pPr>
            <a:r>
              <a:rPr lang="en-US" sz="1100" dirty="0">
                <a:latin typeface="+mj-lt"/>
                <a:ea typeface="Avenir Light" charset="0"/>
                <a:cs typeface="Avenir Light" charset="0"/>
              </a:rPr>
              <a:t>Framing</a:t>
            </a:r>
          </a:p>
          <a:p>
            <a:pPr marL="696912" lvl="1">
              <a:lnSpc>
                <a:spcPct val="100000"/>
              </a:lnSpc>
              <a:spcBef>
                <a:spcPts val="0"/>
              </a:spcBef>
            </a:pPr>
            <a:r>
              <a:rPr lang="en-US" sz="1100" dirty="0">
                <a:latin typeface="+mj-lt"/>
                <a:ea typeface="Avenir Light" charset="0"/>
                <a:cs typeface="Avenir Light" charset="0"/>
              </a:rPr>
              <a:t>Instrument </a:t>
            </a:r>
          </a:p>
          <a:p>
            <a:pPr marL="696912" lvl="1">
              <a:lnSpc>
                <a:spcPct val="100000"/>
              </a:lnSpc>
              <a:spcBef>
                <a:spcPts val="0"/>
              </a:spcBef>
            </a:pPr>
            <a:r>
              <a:rPr lang="en-US" sz="1100" dirty="0">
                <a:latin typeface="+mj-lt"/>
                <a:ea typeface="Avenir Light" charset="0"/>
                <a:cs typeface="Avenir Light" charset="0"/>
              </a:rPr>
              <a:t>Pushbutton Stands</a:t>
            </a:r>
          </a:p>
          <a:p>
            <a:pPr marL="696912" lvl="1">
              <a:lnSpc>
                <a:spcPct val="100000"/>
              </a:lnSpc>
              <a:spcBef>
                <a:spcPts val="0"/>
              </a:spcBef>
            </a:pPr>
            <a:r>
              <a:rPr lang="en-US" sz="1100" dirty="0">
                <a:latin typeface="+mj-lt"/>
                <a:ea typeface="Avenir Light" charset="0"/>
                <a:cs typeface="Avenir Light" charset="0"/>
              </a:rPr>
              <a:t>Wireways</a:t>
            </a:r>
          </a:p>
          <a:p>
            <a:pPr marL="696912" lvl="1">
              <a:lnSpc>
                <a:spcPct val="100000"/>
              </a:lnSpc>
              <a:spcBef>
                <a:spcPts val="0"/>
              </a:spcBef>
            </a:pPr>
            <a:r>
              <a:rPr lang="en-US" sz="1100" dirty="0">
                <a:latin typeface="+mj-lt"/>
                <a:ea typeface="Avenir Light" charset="0"/>
                <a:cs typeface="Avenir Light" charset="0"/>
              </a:rPr>
              <a:t>Struts</a:t>
            </a:r>
          </a:p>
        </p:txBody>
      </p:sp>
    </p:spTree>
    <p:extLst>
      <p:ext uri="{BB962C8B-B14F-4D97-AF65-F5344CB8AC3E}">
        <p14:creationId xmlns:p14="http://schemas.microsoft.com/office/powerpoint/2010/main" val="169403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Digital Blue Tunnel 16x9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ustom 1">
      <a:majorFont>
        <a:latin typeface="ITC Avant Garde Std Bk"/>
        <a:ea typeface=""/>
        <a:cs typeface=""/>
      </a:majorFont>
      <a:minorFont>
        <a:latin typeface="ITC Avant Garde Std B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2895261.potx" id="{4CBF9558-C12D-4F51-9AA3-9D0796951DBC}" vid="{FFC159E6-A134-46E7-B1A0-C306E39FC295}"/>
    </a:ext>
  </a:extLst>
</a:theme>
</file>

<file path=ppt/theme/theme2.xml><?xml version="1.0" encoding="utf-8"?>
<a:theme xmlns:a="http://schemas.openxmlformats.org/drawingml/2006/main" name="Office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1823</TotalTime>
  <Words>1123</Words>
  <Application>Microsoft Macintosh PowerPoint</Application>
  <PresentationFormat>Custom</PresentationFormat>
  <Paragraphs>310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Corbel</vt:lpstr>
      <vt:lpstr>ITC Avant Garde Std Bk</vt:lpstr>
      <vt:lpstr>Digital Blue Tunnel 16x9</vt:lpstr>
      <vt:lpstr>Creative Composites Group Overview &amp; Highlights 2023</vt:lpstr>
      <vt:lpstr>OUTLINE</vt:lpstr>
      <vt:lpstr>CREATIVE COMPOSITES GROUP</vt:lpstr>
      <vt:lpstr>PULTRUSION DIVISION – PENSYLVANIA &amp; TEXAS</vt:lpstr>
      <vt:lpstr>MOLDING DIVISION – OHIO &amp; MAINE</vt:lpstr>
      <vt:lpstr>COOLING TOWERS</vt:lpstr>
      <vt:lpstr>CAPABILITIES</vt:lpstr>
      <vt:lpstr>KEY INDUSTRIES &amp; INFRASTRUCTURE PRODUCTS</vt:lpstr>
      <vt:lpstr>KEY INDUSTRIES PRODUCTS &amp; SERVICES</vt:lpstr>
      <vt:lpstr>FIBER REINFORCED POLYMER (FRP) BENEFITS</vt:lpstr>
      <vt:lpstr>WATERFRONT INFRASTRUCTURE</vt:lpstr>
      <vt:lpstr>UTILITY  INFRASTRUCTURE</vt:lpstr>
      <vt:lpstr>BUILDING PRODUCTS</vt:lpstr>
      <vt:lpstr>BRIDGE DECKING</vt:lpstr>
      <vt:lpstr>RAIL PLATFORMS &amp; TRANSIT INFRASTRUCTURE</vt:lpstr>
      <vt:lpstr>WATER &amp; WASTEWATER INFRASTRUCTURE</vt:lpstr>
      <vt:lpstr>CABLE MANAGEMENT SYSTEMS</vt:lpstr>
      <vt:lpstr>OEM &amp; CUSTOM MANUFACTURING</vt:lpstr>
      <vt:lpstr>PEDESTRIAN &amp; SAFETY ACCESS STRUCTURES</vt:lpstr>
      <vt:lpstr>MODULAR COOLING TOWERS</vt:lpstr>
      <vt:lpstr>FIELD SERVICES &amp; REPAIR</vt:lpstr>
      <vt:lpstr>APPENDIX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Creative Composite FRP Solutions for the Infrastructure, Industrial and Construction Markets</dc:title>
  <dc:creator>Lewis Locke</dc:creator>
  <cp:lastModifiedBy>Jay Harris</cp:lastModifiedBy>
  <cp:revision>150</cp:revision>
  <cp:lastPrinted>2020-10-16T11:36:38Z</cp:lastPrinted>
  <dcterms:created xsi:type="dcterms:W3CDTF">2020-10-06T14:01:14Z</dcterms:created>
  <dcterms:modified xsi:type="dcterms:W3CDTF">2023-09-05T18:09:39Z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